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712" r:id="rId3"/>
  </p:sldMasterIdLst>
  <p:sldIdLst>
    <p:sldId id="257" r:id="rId4"/>
    <p:sldId id="258" r:id="rId5"/>
    <p:sldId id="262" r:id="rId6"/>
    <p:sldId id="263" r:id="rId7"/>
    <p:sldId id="264" r:id="rId8"/>
    <p:sldId id="392" r:id="rId9"/>
    <p:sldId id="393" r:id="rId10"/>
    <p:sldId id="265" r:id="rId11"/>
    <p:sldId id="266" r:id="rId12"/>
    <p:sldId id="267" r:id="rId13"/>
    <p:sldId id="268" r:id="rId14"/>
    <p:sldId id="269" r:id="rId15"/>
    <p:sldId id="270" r:id="rId16"/>
    <p:sldId id="271" r:id="rId17"/>
    <p:sldId id="272" r:id="rId18"/>
    <p:sldId id="273" r:id="rId19"/>
    <p:sldId id="274" r:id="rId20"/>
    <p:sldId id="385"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386" r:id="rId44"/>
    <p:sldId id="297" r:id="rId45"/>
    <p:sldId id="298" r:id="rId46"/>
    <p:sldId id="299" r:id="rId47"/>
    <p:sldId id="300" r:id="rId48"/>
    <p:sldId id="301" r:id="rId49"/>
    <p:sldId id="302" r:id="rId50"/>
    <p:sldId id="387"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88" r:id="rId64"/>
    <p:sldId id="315" r:id="rId65"/>
    <p:sldId id="316" r:id="rId66"/>
    <p:sldId id="317" r:id="rId67"/>
    <p:sldId id="318" r:id="rId68"/>
    <p:sldId id="319" r:id="rId69"/>
    <p:sldId id="320" r:id="rId70"/>
    <p:sldId id="321" r:id="rId71"/>
    <p:sldId id="322" r:id="rId72"/>
    <p:sldId id="323" r:id="rId73"/>
    <p:sldId id="437" r:id="rId74"/>
    <p:sldId id="324" r:id="rId75"/>
    <p:sldId id="325" r:id="rId76"/>
    <p:sldId id="326" r:id="rId77"/>
    <p:sldId id="327" r:id="rId78"/>
    <p:sldId id="328" r:id="rId79"/>
    <p:sldId id="329" r:id="rId80"/>
    <p:sldId id="330" r:id="rId81"/>
    <p:sldId id="331" r:id="rId82"/>
    <p:sldId id="332" r:id="rId83"/>
    <p:sldId id="333" r:id="rId84"/>
    <p:sldId id="334" r:id="rId85"/>
    <p:sldId id="389"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90"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261"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396" r:id="rId176"/>
    <p:sldId id="395" r:id="rId177"/>
    <p:sldId id="391" r:id="rId178"/>
    <p:sldId id="436" r:id="rId179"/>
    <p:sldId id="397" r:id="rId1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da Haji" initials="NH" lastIdx="1" clrIdx="0">
    <p:extLst>
      <p:ext uri="{19B8F6BF-5375-455C-9EA6-DF929625EA0E}">
        <p15:presenceInfo xmlns:p15="http://schemas.microsoft.com/office/powerpoint/2012/main" userId="S-1-5-21-57989841-436374069-839522115-56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75" d="100"/>
          <a:sy n="75" d="100"/>
        </p:scale>
        <p:origin x="1950" y="9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slide" Target="slides/slide156.xml"/><Relationship Id="rId175" Type="http://schemas.openxmlformats.org/officeDocument/2006/relationships/slide" Target="slides/slide172.xml"/><Relationship Id="rId170" Type="http://schemas.openxmlformats.org/officeDocument/2006/relationships/slide" Target="slides/slide167.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slide" Target="slides/slide157.xml"/><Relationship Id="rId165" Type="http://schemas.openxmlformats.org/officeDocument/2006/relationships/slide" Target="slides/slide162.xml"/><Relationship Id="rId181" Type="http://schemas.openxmlformats.org/officeDocument/2006/relationships/commentAuthors" Target="commentAuthor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slide" Target="slides/slide168.xml"/><Relationship Id="rId176" Type="http://schemas.openxmlformats.org/officeDocument/2006/relationships/slide" Target="slides/slide173.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4" Type="http://schemas.openxmlformats.org/officeDocument/2006/relationships/slide" Target="slides/slide1.xml"/><Relationship Id="rId9" Type="http://schemas.openxmlformats.org/officeDocument/2006/relationships/slide" Target="slides/slide6.xml"/><Relationship Id="rId172" Type="http://schemas.openxmlformats.org/officeDocument/2006/relationships/slide" Target="slides/slide169.xml"/><Relationship Id="rId180" Type="http://schemas.openxmlformats.org/officeDocument/2006/relationships/slide" Target="slides/slide177.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402167" y="315914"/>
            <a:ext cx="11400367" cy="52466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sp>
        <p:nvSpPr>
          <p:cNvPr id="5" name="AutoShape 7"/>
          <p:cNvSpPr>
            <a:spLocks noChangeArrowheads="1"/>
          </p:cNvSpPr>
          <p:nvPr/>
        </p:nvSpPr>
        <p:spPr bwMode="auto">
          <a:xfrm flipH="1">
            <a:off x="11065933" y="5010150"/>
            <a:ext cx="736600" cy="552450"/>
          </a:xfrm>
          <a:prstGeom prst="rtTriangle">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pic>
        <p:nvPicPr>
          <p:cNvPr id="6"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2168" y="6015038"/>
            <a:ext cx="316441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ctrTitle"/>
          </p:nvPr>
        </p:nvSpPr>
        <p:spPr>
          <a:xfrm>
            <a:off x="626534" y="1520826"/>
            <a:ext cx="10181167" cy="1470025"/>
          </a:xfrm>
        </p:spPr>
        <p:txBody>
          <a:bodyPr/>
          <a:lstStyle>
            <a:lvl1pPr marL="347663" indent="-347663">
              <a:buClr>
                <a:srgbClr val="F48C0E"/>
              </a:buClr>
              <a:buFont typeface="Trade Gothic" charset="0"/>
              <a:buChar char="&gt;"/>
              <a:defRPr sz="4400"/>
            </a:lvl1pPr>
          </a:lstStyle>
          <a:p>
            <a:pPr lvl="0"/>
            <a:r>
              <a:rPr lang="en-US" noProof="0"/>
              <a:t>Click to edit Master title style</a:t>
            </a:r>
          </a:p>
        </p:txBody>
      </p:sp>
      <p:sp>
        <p:nvSpPr>
          <p:cNvPr id="48132" name="Rectangle 4"/>
          <p:cNvSpPr>
            <a:spLocks noGrp="1" noChangeArrowheads="1"/>
          </p:cNvSpPr>
          <p:nvPr>
            <p:ph type="subTitle" idx="1"/>
          </p:nvPr>
        </p:nvSpPr>
        <p:spPr>
          <a:xfrm>
            <a:off x="1113367" y="3362325"/>
            <a:ext cx="8138584" cy="1752600"/>
          </a:xfrm>
        </p:spPr>
        <p:txBody>
          <a:bodyPr/>
          <a:lstStyle>
            <a:lvl1pPr marL="0" indent="0">
              <a:buFont typeface="Trade Gothic" charset="0"/>
              <a:buNone/>
              <a:defRPr/>
            </a:lvl1pPr>
          </a:lstStyle>
          <a:p>
            <a:pPr lvl="0"/>
            <a:r>
              <a:rPr lang="en-US" noProof="0"/>
              <a:t>Click to edit Master subtitle style</a:t>
            </a:r>
          </a:p>
        </p:txBody>
      </p:sp>
    </p:spTree>
    <p:extLst>
      <p:ext uri="{BB962C8B-B14F-4D97-AF65-F5344CB8AC3E}">
        <p14:creationId xmlns:p14="http://schemas.microsoft.com/office/powerpoint/2010/main" val="1653093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6AE29E00-BCFF-45AC-93E5-8B530CF0700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38866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309563"/>
            <a:ext cx="2590800" cy="5135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309563"/>
            <a:ext cx="7569200" cy="5135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10669D3D-95EE-46E2-AFF7-943BD32230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55738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309563"/>
            <a:ext cx="10363200" cy="1143000"/>
          </a:xfrm>
        </p:spPr>
        <p:txBody>
          <a:bodyPr/>
          <a:lstStyle/>
          <a:p>
            <a:r>
              <a:rPr lang="en-US"/>
              <a:t>Click to edit Master title style</a:t>
            </a:r>
          </a:p>
        </p:txBody>
      </p:sp>
      <p:sp>
        <p:nvSpPr>
          <p:cNvPr id="3" name="Chart Placeholder 2"/>
          <p:cNvSpPr>
            <a:spLocks noGrp="1"/>
          </p:cNvSpPr>
          <p:nvPr>
            <p:ph type="chart" sz="half" idx="1"/>
          </p:nvPr>
        </p:nvSpPr>
        <p:spPr>
          <a:xfrm>
            <a:off x="914400" y="1509713"/>
            <a:ext cx="5080000" cy="3935412"/>
          </a:xfrm>
        </p:spPr>
        <p:txBody>
          <a:bodyPr/>
          <a:lstStyle/>
          <a:p>
            <a:pPr lvl="0"/>
            <a:r>
              <a:rPr lang="en-US" noProof="0"/>
              <a:t>Click icon to add chart</a:t>
            </a:r>
          </a:p>
        </p:txBody>
      </p:sp>
      <p:sp>
        <p:nvSpPr>
          <p:cNvPr id="4" name="Text Placeholder 3"/>
          <p:cNvSpPr>
            <a:spLocks noGrp="1"/>
          </p:cNvSpPr>
          <p:nvPr>
            <p:ph type="body" sz="half" idx="2"/>
          </p:nvPr>
        </p:nvSpPr>
        <p:spPr>
          <a:xfrm>
            <a:off x="6197600" y="1509713"/>
            <a:ext cx="5080000" cy="3935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C6B4ED2A-219F-4F15-9D88-4A83D088BB5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35628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402167" y="315914"/>
            <a:ext cx="11400367" cy="52466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sp>
        <p:nvSpPr>
          <p:cNvPr id="5" name="AutoShape 7"/>
          <p:cNvSpPr>
            <a:spLocks noChangeArrowheads="1"/>
          </p:cNvSpPr>
          <p:nvPr/>
        </p:nvSpPr>
        <p:spPr bwMode="auto">
          <a:xfrm flipH="1">
            <a:off x="11065933" y="5010150"/>
            <a:ext cx="736600" cy="552450"/>
          </a:xfrm>
          <a:prstGeom prst="rtTriangle">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pic>
        <p:nvPicPr>
          <p:cNvPr id="6"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2168" y="6015038"/>
            <a:ext cx="316441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ctrTitle"/>
          </p:nvPr>
        </p:nvSpPr>
        <p:spPr>
          <a:xfrm>
            <a:off x="626534" y="1520826"/>
            <a:ext cx="10181167" cy="1470025"/>
          </a:xfrm>
        </p:spPr>
        <p:txBody>
          <a:bodyPr/>
          <a:lstStyle>
            <a:lvl1pPr marL="347663" indent="-347663">
              <a:buClr>
                <a:srgbClr val="F48C0E"/>
              </a:buClr>
              <a:buFont typeface="Trade Gothic" charset="0"/>
              <a:buChar char="&gt;"/>
              <a:defRPr sz="4400"/>
            </a:lvl1pPr>
          </a:lstStyle>
          <a:p>
            <a:pPr lvl="0"/>
            <a:r>
              <a:rPr lang="en-US" noProof="0"/>
              <a:t>Click to edit Master title style</a:t>
            </a:r>
          </a:p>
        </p:txBody>
      </p:sp>
      <p:sp>
        <p:nvSpPr>
          <p:cNvPr id="48132" name="Rectangle 4"/>
          <p:cNvSpPr>
            <a:spLocks noGrp="1" noChangeArrowheads="1"/>
          </p:cNvSpPr>
          <p:nvPr>
            <p:ph type="subTitle" idx="1"/>
          </p:nvPr>
        </p:nvSpPr>
        <p:spPr>
          <a:xfrm>
            <a:off x="1113367" y="3362325"/>
            <a:ext cx="8138584" cy="1752600"/>
          </a:xfrm>
        </p:spPr>
        <p:txBody>
          <a:bodyPr/>
          <a:lstStyle>
            <a:lvl1pPr marL="0" indent="0">
              <a:buFont typeface="Trade Gothic" charset="0"/>
              <a:buNone/>
              <a:defRPr/>
            </a:lvl1pPr>
          </a:lstStyle>
          <a:p>
            <a:pPr lvl="0"/>
            <a:r>
              <a:rPr lang="en-US" noProof="0"/>
              <a:t>Click to edit Master subtitle style</a:t>
            </a:r>
          </a:p>
        </p:txBody>
      </p:sp>
    </p:spTree>
    <p:extLst>
      <p:ext uri="{BB962C8B-B14F-4D97-AF65-F5344CB8AC3E}">
        <p14:creationId xmlns:p14="http://schemas.microsoft.com/office/powerpoint/2010/main" val="2286540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24E69597-D224-4D3E-AE20-B0F7000464A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090334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95C14265-36FD-4507-984B-3D3F36E9C73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88176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09713"/>
            <a:ext cx="5080000" cy="3935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09713"/>
            <a:ext cx="5080000" cy="3935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D1F8D8B0-77FA-4BF2-9F1C-E82D27E8288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20734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E43B28AB-7D45-4D66-995F-24A9D069D33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814317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4DE8B7AF-53B7-4EC0-9B3B-FF5024ECEEA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72092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F991AF1E-AE8C-4493-B240-349A0523919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5766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24E69597-D224-4D3E-AE20-B0F7000464A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12051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93681FF3-0BFE-4E8A-8C46-684D51D53B0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9478729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82500B3D-683E-4AB5-8034-3560C25B937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218477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6AE29E00-BCFF-45AC-93E5-8B530CF0700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96492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309563"/>
            <a:ext cx="2590800" cy="5135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309563"/>
            <a:ext cx="7569200" cy="5135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10669D3D-95EE-46E2-AFF7-943BD32230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976159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309563"/>
            <a:ext cx="10363200" cy="1143000"/>
          </a:xfrm>
        </p:spPr>
        <p:txBody>
          <a:bodyPr/>
          <a:lstStyle/>
          <a:p>
            <a:r>
              <a:rPr lang="en-US"/>
              <a:t>Click to edit Master title style</a:t>
            </a:r>
          </a:p>
        </p:txBody>
      </p:sp>
      <p:sp>
        <p:nvSpPr>
          <p:cNvPr id="3" name="Chart Placeholder 2"/>
          <p:cNvSpPr>
            <a:spLocks noGrp="1"/>
          </p:cNvSpPr>
          <p:nvPr>
            <p:ph type="chart" sz="half" idx="1"/>
          </p:nvPr>
        </p:nvSpPr>
        <p:spPr>
          <a:xfrm>
            <a:off x="914400" y="1509713"/>
            <a:ext cx="5080000" cy="3935412"/>
          </a:xfrm>
        </p:spPr>
        <p:txBody>
          <a:bodyPr/>
          <a:lstStyle/>
          <a:p>
            <a:pPr lvl="0"/>
            <a:r>
              <a:rPr lang="en-US" noProof="0"/>
              <a:t>Click icon to add chart</a:t>
            </a:r>
          </a:p>
        </p:txBody>
      </p:sp>
      <p:sp>
        <p:nvSpPr>
          <p:cNvPr id="4" name="Text Placeholder 3"/>
          <p:cNvSpPr>
            <a:spLocks noGrp="1"/>
          </p:cNvSpPr>
          <p:nvPr>
            <p:ph type="body" sz="half" idx="2"/>
          </p:nvPr>
        </p:nvSpPr>
        <p:spPr>
          <a:xfrm>
            <a:off x="6197600" y="1509713"/>
            <a:ext cx="5080000" cy="3935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C6B4ED2A-219F-4F15-9D88-4A83D088BB5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784815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3" name="Rectangle 8"/>
          <p:cNvSpPr>
            <a:spLocks noChangeArrowheads="1"/>
          </p:cNvSpPr>
          <p:nvPr/>
        </p:nvSpPr>
        <p:spPr bwMode="auto">
          <a:xfrm>
            <a:off x="402167" y="315914"/>
            <a:ext cx="11400367" cy="52466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dirty="0"/>
          </a:p>
        </p:txBody>
      </p:sp>
      <p:sp>
        <p:nvSpPr>
          <p:cNvPr id="4" name="AutoShape 5"/>
          <p:cNvSpPr>
            <a:spLocks noChangeArrowheads="1"/>
          </p:cNvSpPr>
          <p:nvPr/>
        </p:nvSpPr>
        <p:spPr bwMode="auto">
          <a:xfrm flipH="1">
            <a:off x="11065933" y="5010150"/>
            <a:ext cx="736600" cy="552450"/>
          </a:xfrm>
          <a:prstGeom prst="rtTriangle">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dirty="0"/>
          </a:p>
        </p:txBody>
      </p:sp>
      <p:pic>
        <p:nvPicPr>
          <p:cNvPr id="5" name="Picture 6"/>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2168" y="6015038"/>
            <a:ext cx="316441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userDrawn="1"/>
        </p:nvSpPr>
        <p:spPr bwMode="auto">
          <a:xfrm>
            <a:off x="8015817" y="6056313"/>
            <a:ext cx="4155016" cy="438150"/>
          </a:xfrm>
          <a:prstGeom prst="rect">
            <a:avLst/>
          </a:prstGeom>
          <a:noFill/>
          <a:ln w="9525">
            <a:noFill/>
            <a:miter lim="800000"/>
            <a:headEnd/>
            <a:tailEnd/>
          </a:ln>
        </p:spPr>
        <p:txBody>
          <a:bodyPr lIns="0" rIns="0" anchor="ctr"/>
          <a:lstStyle/>
          <a:p>
            <a:pPr eaLnBrk="1" hangingPunct="1">
              <a:lnSpc>
                <a:spcPct val="150000"/>
              </a:lnSpc>
              <a:defRPr/>
            </a:pPr>
            <a:r>
              <a:rPr lang="en-US" sz="1600" cap="all" dirty="0">
                <a:solidFill>
                  <a:srgbClr val="919195"/>
                </a:solidFill>
                <a:latin typeface="Calibri" pitchFamily="34" charset="0"/>
                <a:cs typeface="Calibri" pitchFamily="34" charset="0"/>
              </a:rPr>
              <a:t>People. Passion. Excellence.</a:t>
            </a:r>
          </a:p>
        </p:txBody>
      </p:sp>
      <p:sp>
        <p:nvSpPr>
          <p:cNvPr id="7" name="Rectangle 3"/>
          <p:cNvSpPr>
            <a:spLocks noGrp="1" noChangeArrowheads="1"/>
          </p:cNvSpPr>
          <p:nvPr>
            <p:ph type="ctrTitle"/>
          </p:nvPr>
        </p:nvSpPr>
        <p:spPr>
          <a:xfrm>
            <a:off x="626534" y="2727326"/>
            <a:ext cx="10181167" cy="1470025"/>
          </a:xfrm>
        </p:spPr>
        <p:txBody>
          <a:bodyPr/>
          <a:lstStyle>
            <a:lvl1pPr marL="347663" indent="-347663">
              <a:buClr>
                <a:srgbClr val="F48C0E"/>
              </a:buClr>
              <a:buFont typeface="Trade Gothic" charset="0"/>
              <a:buChar char="&gt;"/>
              <a:defRPr sz="4000">
                <a:latin typeface="Calibri" pitchFamily="34" charset="0"/>
                <a:cs typeface="Calibr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80988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402167" y="315914"/>
            <a:ext cx="11400367" cy="524668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sp>
        <p:nvSpPr>
          <p:cNvPr id="5" name="AutoShape 7"/>
          <p:cNvSpPr>
            <a:spLocks noChangeArrowheads="1"/>
          </p:cNvSpPr>
          <p:nvPr/>
        </p:nvSpPr>
        <p:spPr bwMode="auto">
          <a:xfrm flipH="1">
            <a:off x="11065933" y="5010150"/>
            <a:ext cx="736600" cy="552450"/>
          </a:xfrm>
          <a:prstGeom prst="rtTriangle">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pic>
        <p:nvPicPr>
          <p:cNvPr id="6"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2168" y="6015038"/>
            <a:ext cx="316441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Rectangle 3"/>
          <p:cNvSpPr>
            <a:spLocks noGrp="1" noChangeArrowheads="1"/>
          </p:cNvSpPr>
          <p:nvPr>
            <p:ph type="ctrTitle"/>
          </p:nvPr>
        </p:nvSpPr>
        <p:spPr>
          <a:xfrm>
            <a:off x="626534" y="1520826"/>
            <a:ext cx="10181167" cy="1470025"/>
          </a:xfrm>
        </p:spPr>
        <p:txBody>
          <a:bodyPr/>
          <a:lstStyle>
            <a:lvl1pPr marL="347663" indent="-347663">
              <a:buClr>
                <a:srgbClr val="F48C0E"/>
              </a:buClr>
              <a:buFont typeface="Trade Gothic" charset="0"/>
              <a:buChar char="&gt;"/>
              <a:defRPr sz="4400"/>
            </a:lvl1pPr>
          </a:lstStyle>
          <a:p>
            <a:pPr lvl="0"/>
            <a:r>
              <a:rPr lang="en-US" noProof="0"/>
              <a:t>Click to edit Master title style</a:t>
            </a:r>
          </a:p>
        </p:txBody>
      </p:sp>
      <p:sp>
        <p:nvSpPr>
          <p:cNvPr id="48132" name="Rectangle 4"/>
          <p:cNvSpPr>
            <a:spLocks noGrp="1" noChangeArrowheads="1"/>
          </p:cNvSpPr>
          <p:nvPr>
            <p:ph type="subTitle" idx="1"/>
          </p:nvPr>
        </p:nvSpPr>
        <p:spPr>
          <a:xfrm>
            <a:off x="1113367" y="3362325"/>
            <a:ext cx="8138584" cy="1752600"/>
          </a:xfrm>
        </p:spPr>
        <p:txBody>
          <a:bodyPr/>
          <a:lstStyle>
            <a:lvl1pPr marL="0" indent="0">
              <a:buFont typeface="Trade Gothic" charset="0"/>
              <a:buNone/>
              <a:defRPr/>
            </a:lvl1pPr>
          </a:lstStyle>
          <a:p>
            <a:pPr lvl="0"/>
            <a:r>
              <a:rPr lang="en-US" noProof="0"/>
              <a:t>Click to edit Master subtitle style</a:t>
            </a:r>
          </a:p>
        </p:txBody>
      </p:sp>
    </p:spTree>
    <p:extLst>
      <p:ext uri="{BB962C8B-B14F-4D97-AF65-F5344CB8AC3E}">
        <p14:creationId xmlns:p14="http://schemas.microsoft.com/office/powerpoint/2010/main" val="34351640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24E69597-D224-4D3E-AE20-B0F7000464A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69753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95C14265-36FD-4507-984B-3D3F36E9C73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2417616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09713"/>
            <a:ext cx="5080000" cy="3935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09713"/>
            <a:ext cx="5080000" cy="3935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D1F8D8B0-77FA-4BF2-9F1C-E82D27E8288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40915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95C14265-36FD-4507-984B-3D3F36E9C73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538522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E43B28AB-7D45-4D66-995F-24A9D069D33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16342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4DE8B7AF-53B7-4EC0-9B3B-FF5024ECEEA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77308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F991AF1E-AE8C-4493-B240-349A0523919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3627210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93681FF3-0BFE-4E8A-8C46-684D51D53B0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359489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82500B3D-683E-4AB5-8034-3560C25B937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503505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6AE29E00-BCFF-45AC-93E5-8B530CF0700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246109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309563"/>
            <a:ext cx="2590800" cy="5135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309563"/>
            <a:ext cx="7569200" cy="5135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10669D3D-95EE-46E2-AFF7-943BD32230B3}"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5452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309563"/>
            <a:ext cx="10363200" cy="1143000"/>
          </a:xfrm>
        </p:spPr>
        <p:txBody>
          <a:bodyPr/>
          <a:lstStyle/>
          <a:p>
            <a:r>
              <a:rPr lang="en-US"/>
              <a:t>Click to edit Master title style</a:t>
            </a:r>
          </a:p>
        </p:txBody>
      </p:sp>
      <p:sp>
        <p:nvSpPr>
          <p:cNvPr id="3" name="Chart Placeholder 2"/>
          <p:cNvSpPr>
            <a:spLocks noGrp="1"/>
          </p:cNvSpPr>
          <p:nvPr>
            <p:ph type="chart" sz="half" idx="1"/>
          </p:nvPr>
        </p:nvSpPr>
        <p:spPr>
          <a:xfrm>
            <a:off x="914400" y="1509713"/>
            <a:ext cx="5080000" cy="3935412"/>
          </a:xfrm>
        </p:spPr>
        <p:txBody>
          <a:bodyPr/>
          <a:lstStyle/>
          <a:p>
            <a:pPr lvl="0"/>
            <a:r>
              <a:rPr lang="en-US" noProof="0"/>
              <a:t>Click icon to add chart</a:t>
            </a:r>
          </a:p>
        </p:txBody>
      </p:sp>
      <p:sp>
        <p:nvSpPr>
          <p:cNvPr id="4" name="Text Placeholder 3"/>
          <p:cNvSpPr>
            <a:spLocks noGrp="1"/>
          </p:cNvSpPr>
          <p:nvPr>
            <p:ph type="body" sz="half" idx="2"/>
          </p:nvPr>
        </p:nvSpPr>
        <p:spPr>
          <a:xfrm>
            <a:off x="6197600" y="1509713"/>
            <a:ext cx="5080000" cy="3935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C6B4ED2A-219F-4F15-9D88-4A83D088BB5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778437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509713"/>
            <a:ext cx="5080000" cy="3935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09713"/>
            <a:ext cx="5080000" cy="3935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D1F8D8B0-77FA-4BF2-9F1C-E82D27E8288C}"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54262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E43B28AB-7D45-4D66-995F-24A9D069D33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15606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4DE8B7AF-53B7-4EC0-9B3B-FF5024ECEEAB}"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33158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F991AF1E-AE8C-4493-B240-349A0523919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5155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93681FF3-0BFE-4E8A-8C46-684D51D53B0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4016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82500B3D-683E-4AB5-8034-3560C25B937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75638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2"/>
          <p:cNvSpPr>
            <a:spLocks noChangeArrowheads="1"/>
          </p:cNvSpPr>
          <p:nvPr/>
        </p:nvSpPr>
        <p:spPr bwMode="auto">
          <a:xfrm>
            <a:off x="402167" y="315914"/>
            <a:ext cx="11400367" cy="5508625"/>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sp>
        <p:nvSpPr>
          <p:cNvPr id="1027" name="Rectangle 2"/>
          <p:cNvSpPr>
            <a:spLocks noGrp="1" noChangeArrowheads="1"/>
          </p:cNvSpPr>
          <p:nvPr>
            <p:ph type="title"/>
          </p:nvPr>
        </p:nvSpPr>
        <p:spPr bwMode="auto">
          <a:xfrm>
            <a:off x="914400" y="309563"/>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914400" y="1509713"/>
            <a:ext cx="10363200"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t>Click to edit Master text styles</a:t>
            </a:r>
          </a:p>
          <a:p>
            <a:pPr lvl="1"/>
            <a:r>
              <a:rPr lang="en-US"/>
              <a:t>Second level</a:t>
            </a:r>
          </a:p>
        </p:txBody>
      </p:sp>
      <p:sp>
        <p:nvSpPr>
          <p:cNvPr id="1030" name="Rectangle 6"/>
          <p:cNvSpPr>
            <a:spLocks noGrp="1" noChangeArrowheads="1"/>
          </p:cNvSpPr>
          <p:nvPr>
            <p:ph type="sldNum" sz="quarter" idx="4"/>
          </p:nvPr>
        </p:nvSpPr>
        <p:spPr bwMode="auto">
          <a:xfrm>
            <a:off x="9262533" y="6267451"/>
            <a:ext cx="25400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a:defRPr sz="1400">
                <a:latin typeface="Trade Gothic" charset="0"/>
              </a:defRPr>
            </a:lvl1pPr>
          </a:lstStyle>
          <a:p>
            <a:pPr eaLnBrk="0" fontAlgn="base" hangingPunct="0">
              <a:spcBef>
                <a:spcPct val="0"/>
              </a:spcBef>
              <a:spcAft>
                <a:spcPct val="0"/>
              </a:spcAft>
            </a:pPr>
            <a:fld id="{362E741A-D439-45E8-9A02-8BFE99776D41}"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2" name="AutoShape 17"/>
          <p:cNvSpPr>
            <a:spLocks noChangeArrowheads="1"/>
          </p:cNvSpPr>
          <p:nvPr/>
        </p:nvSpPr>
        <p:spPr bwMode="auto">
          <a:xfrm flipH="1">
            <a:off x="11065933" y="5276850"/>
            <a:ext cx="736600" cy="552450"/>
          </a:xfrm>
          <a:prstGeom prst="rtTriangle">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pic>
        <p:nvPicPr>
          <p:cNvPr id="1031" name="Picture 1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167" y="6176963"/>
            <a:ext cx="208915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774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Trade Gothic" charset="0"/>
        </a:defRPr>
      </a:lvl2pPr>
      <a:lvl3pPr algn="l" rtl="0" eaLnBrk="1" fontAlgn="base" hangingPunct="1">
        <a:spcBef>
          <a:spcPct val="0"/>
        </a:spcBef>
        <a:spcAft>
          <a:spcPct val="0"/>
        </a:spcAft>
        <a:defRPr sz="4000">
          <a:solidFill>
            <a:schemeClr val="tx2"/>
          </a:solidFill>
          <a:latin typeface="Trade Gothic" charset="0"/>
        </a:defRPr>
      </a:lvl3pPr>
      <a:lvl4pPr algn="l" rtl="0" eaLnBrk="1" fontAlgn="base" hangingPunct="1">
        <a:spcBef>
          <a:spcPct val="0"/>
        </a:spcBef>
        <a:spcAft>
          <a:spcPct val="0"/>
        </a:spcAft>
        <a:defRPr sz="4000">
          <a:solidFill>
            <a:schemeClr val="tx2"/>
          </a:solidFill>
          <a:latin typeface="Trade Gothic" charset="0"/>
        </a:defRPr>
      </a:lvl4pPr>
      <a:lvl5pPr algn="l" rtl="0" eaLnBrk="1" fontAlgn="base" hangingPunct="1">
        <a:spcBef>
          <a:spcPct val="0"/>
        </a:spcBef>
        <a:spcAft>
          <a:spcPct val="0"/>
        </a:spcAft>
        <a:defRPr sz="4000">
          <a:solidFill>
            <a:schemeClr val="tx2"/>
          </a:solidFill>
          <a:latin typeface="Trade Gothic" charset="0"/>
        </a:defRPr>
      </a:lvl5pPr>
      <a:lvl6pPr marL="457200" algn="l" rtl="0" eaLnBrk="1" fontAlgn="base" hangingPunct="1">
        <a:spcBef>
          <a:spcPct val="0"/>
        </a:spcBef>
        <a:spcAft>
          <a:spcPct val="0"/>
        </a:spcAft>
        <a:defRPr sz="4000">
          <a:solidFill>
            <a:schemeClr val="tx2"/>
          </a:solidFill>
          <a:latin typeface="Trade Gothic" charset="0"/>
        </a:defRPr>
      </a:lvl6pPr>
      <a:lvl7pPr marL="914400" algn="l" rtl="0" eaLnBrk="1" fontAlgn="base" hangingPunct="1">
        <a:spcBef>
          <a:spcPct val="0"/>
        </a:spcBef>
        <a:spcAft>
          <a:spcPct val="0"/>
        </a:spcAft>
        <a:defRPr sz="4000">
          <a:solidFill>
            <a:schemeClr val="tx2"/>
          </a:solidFill>
          <a:latin typeface="Trade Gothic" charset="0"/>
        </a:defRPr>
      </a:lvl7pPr>
      <a:lvl8pPr marL="1371600" algn="l" rtl="0" eaLnBrk="1" fontAlgn="base" hangingPunct="1">
        <a:spcBef>
          <a:spcPct val="0"/>
        </a:spcBef>
        <a:spcAft>
          <a:spcPct val="0"/>
        </a:spcAft>
        <a:defRPr sz="4000">
          <a:solidFill>
            <a:schemeClr val="tx2"/>
          </a:solidFill>
          <a:latin typeface="Trade Gothic" charset="0"/>
        </a:defRPr>
      </a:lvl8pPr>
      <a:lvl9pPr marL="1828800" algn="l" rtl="0" eaLnBrk="1" fontAlgn="base" hangingPunct="1">
        <a:spcBef>
          <a:spcPct val="0"/>
        </a:spcBef>
        <a:spcAft>
          <a:spcPct val="0"/>
        </a:spcAft>
        <a:defRPr sz="4000">
          <a:solidFill>
            <a:schemeClr val="tx2"/>
          </a:solidFill>
          <a:latin typeface="Trade Gothic" charset="0"/>
        </a:defRPr>
      </a:lvl9pPr>
    </p:titleStyle>
    <p:bodyStyle>
      <a:lvl1pPr marL="290513" indent="-290513" algn="l" rtl="0" eaLnBrk="1" fontAlgn="base" hangingPunct="1">
        <a:spcBef>
          <a:spcPct val="40000"/>
        </a:spcBef>
        <a:spcAft>
          <a:spcPct val="0"/>
        </a:spcAft>
        <a:buClr>
          <a:srgbClr val="F48C0E"/>
        </a:buClr>
        <a:buFont typeface="Trade Gothic" charset="0"/>
        <a:buChar char="&gt;"/>
        <a:defRPr sz="2200">
          <a:solidFill>
            <a:schemeClr val="tx1"/>
          </a:solidFill>
          <a:latin typeface="+mn-lt"/>
          <a:ea typeface="+mn-ea"/>
          <a:cs typeface="+mn-cs"/>
        </a:defRPr>
      </a:lvl1pPr>
      <a:lvl2pPr marL="592138"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2"/>
          <p:cNvSpPr>
            <a:spLocks noChangeArrowheads="1"/>
          </p:cNvSpPr>
          <p:nvPr/>
        </p:nvSpPr>
        <p:spPr bwMode="auto">
          <a:xfrm>
            <a:off x="402167" y="315914"/>
            <a:ext cx="11400367" cy="5508625"/>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sp>
        <p:nvSpPr>
          <p:cNvPr id="1027" name="Rectangle 2"/>
          <p:cNvSpPr>
            <a:spLocks noGrp="1" noChangeArrowheads="1"/>
          </p:cNvSpPr>
          <p:nvPr>
            <p:ph type="title"/>
          </p:nvPr>
        </p:nvSpPr>
        <p:spPr bwMode="auto">
          <a:xfrm>
            <a:off x="914400" y="309563"/>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914400" y="1509713"/>
            <a:ext cx="10363200"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t>Click to edit Master text styles</a:t>
            </a:r>
          </a:p>
          <a:p>
            <a:pPr lvl="1"/>
            <a:r>
              <a:rPr lang="en-US"/>
              <a:t>Second level</a:t>
            </a:r>
          </a:p>
        </p:txBody>
      </p:sp>
      <p:sp>
        <p:nvSpPr>
          <p:cNvPr id="1030" name="Rectangle 6"/>
          <p:cNvSpPr>
            <a:spLocks noGrp="1" noChangeArrowheads="1"/>
          </p:cNvSpPr>
          <p:nvPr>
            <p:ph type="sldNum" sz="quarter" idx="4"/>
          </p:nvPr>
        </p:nvSpPr>
        <p:spPr bwMode="auto">
          <a:xfrm>
            <a:off x="9262533" y="6267451"/>
            <a:ext cx="25400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a:defRPr sz="1400">
                <a:latin typeface="Trade Gothic" charset="0"/>
              </a:defRPr>
            </a:lvl1pPr>
          </a:lstStyle>
          <a:p>
            <a:pPr eaLnBrk="0" fontAlgn="base" hangingPunct="0">
              <a:spcBef>
                <a:spcPct val="0"/>
              </a:spcBef>
              <a:spcAft>
                <a:spcPct val="0"/>
              </a:spcAft>
            </a:pPr>
            <a:fld id="{362E741A-D439-45E8-9A02-8BFE99776D41}"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2" name="AutoShape 17"/>
          <p:cNvSpPr>
            <a:spLocks noChangeArrowheads="1"/>
          </p:cNvSpPr>
          <p:nvPr/>
        </p:nvSpPr>
        <p:spPr bwMode="auto">
          <a:xfrm flipH="1">
            <a:off x="11065933" y="5276850"/>
            <a:ext cx="736600" cy="552450"/>
          </a:xfrm>
          <a:prstGeom prst="rtTriangle">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pic>
        <p:nvPicPr>
          <p:cNvPr id="1031" name="Picture 1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02167" y="6176963"/>
            <a:ext cx="208915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661469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725" r:id="rId13"/>
  </p:sldLayoutIdLst>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Trade Gothic" charset="0"/>
        </a:defRPr>
      </a:lvl2pPr>
      <a:lvl3pPr algn="l" rtl="0" eaLnBrk="1" fontAlgn="base" hangingPunct="1">
        <a:spcBef>
          <a:spcPct val="0"/>
        </a:spcBef>
        <a:spcAft>
          <a:spcPct val="0"/>
        </a:spcAft>
        <a:defRPr sz="4000">
          <a:solidFill>
            <a:schemeClr val="tx2"/>
          </a:solidFill>
          <a:latin typeface="Trade Gothic" charset="0"/>
        </a:defRPr>
      </a:lvl3pPr>
      <a:lvl4pPr algn="l" rtl="0" eaLnBrk="1" fontAlgn="base" hangingPunct="1">
        <a:spcBef>
          <a:spcPct val="0"/>
        </a:spcBef>
        <a:spcAft>
          <a:spcPct val="0"/>
        </a:spcAft>
        <a:defRPr sz="4000">
          <a:solidFill>
            <a:schemeClr val="tx2"/>
          </a:solidFill>
          <a:latin typeface="Trade Gothic" charset="0"/>
        </a:defRPr>
      </a:lvl4pPr>
      <a:lvl5pPr algn="l" rtl="0" eaLnBrk="1" fontAlgn="base" hangingPunct="1">
        <a:spcBef>
          <a:spcPct val="0"/>
        </a:spcBef>
        <a:spcAft>
          <a:spcPct val="0"/>
        </a:spcAft>
        <a:defRPr sz="4000">
          <a:solidFill>
            <a:schemeClr val="tx2"/>
          </a:solidFill>
          <a:latin typeface="Trade Gothic" charset="0"/>
        </a:defRPr>
      </a:lvl5pPr>
      <a:lvl6pPr marL="457200" algn="l" rtl="0" eaLnBrk="1" fontAlgn="base" hangingPunct="1">
        <a:spcBef>
          <a:spcPct val="0"/>
        </a:spcBef>
        <a:spcAft>
          <a:spcPct val="0"/>
        </a:spcAft>
        <a:defRPr sz="4000">
          <a:solidFill>
            <a:schemeClr val="tx2"/>
          </a:solidFill>
          <a:latin typeface="Trade Gothic" charset="0"/>
        </a:defRPr>
      </a:lvl6pPr>
      <a:lvl7pPr marL="914400" algn="l" rtl="0" eaLnBrk="1" fontAlgn="base" hangingPunct="1">
        <a:spcBef>
          <a:spcPct val="0"/>
        </a:spcBef>
        <a:spcAft>
          <a:spcPct val="0"/>
        </a:spcAft>
        <a:defRPr sz="4000">
          <a:solidFill>
            <a:schemeClr val="tx2"/>
          </a:solidFill>
          <a:latin typeface="Trade Gothic" charset="0"/>
        </a:defRPr>
      </a:lvl7pPr>
      <a:lvl8pPr marL="1371600" algn="l" rtl="0" eaLnBrk="1" fontAlgn="base" hangingPunct="1">
        <a:spcBef>
          <a:spcPct val="0"/>
        </a:spcBef>
        <a:spcAft>
          <a:spcPct val="0"/>
        </a:spcAft>
        <a:defRPr sz="4000">
          <a:solidFill>
            <a:schemeClr val="tx2"/>
          </a:solidFill>
          <a:latin typeface="Trade Gothic" charset="0"/>
        </a:defRPr>
      </a:lvl8pPr>
      <a:lvl9pPr marL="1828800" algn="l" rtl="0" eaLnBrk="1" fontAlgn="base" hangingPunct="1">
        <a:spcBef>
          <a:spcPct val="0"/>
        </a:spcBef>
        <a:spcAft>
          <a:spcPct val="0"/>
        </a:spcAft>
        <a:defRPr sz="4000">
          <a:solidFill>
            <a:schemeClr val="tx2"/>
          </a:solidFill>
          <a:latin typeface="Trade Gothic" charset="0"/>
        </a:defRPr>
      </a:lvl9pPr>
    </p:titleStyle>
    <p:bodyStyle>
      <a:lvl1pPr marL="290513" indent="-290513" algn="l" rtl="0" eaLnBrk="1" fontAlgn="base" hangingPunct="1">
        <a:spcBef>
          <a:spcPct val="40000"/>
        </a:spcBef>
        <a:spcAft>
          <a:spcPct val="0"/>
        </a:spcAft>
        <a:buClr>
          <a:srgbClr val="F48C0E"/>
        </a:buClr>
        <a:buFont typeface="Trade Gothic" charset="0"/>
        <a:buChar char="&gt;"/>
        <a:defRPr sz="2200">
          <a:solidFill>
            <a:schemeClr val="tx1"/>
          </a:solidFill>
          <a:latin typeface="+mn-lt"/>
          <a:ea typeface="+mn-ea"/>
          <a:cs typeface="+mn-cs"/>
        </a:defRPr>
      </a:lvl1pPr>
      <a:lvl2pPr marL="592138"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2"/>
          <p:cNvSpPr>
            <a:spLocks noChangeArrowheads="1"/>
          </p:cNvSpPr>
          <p:nvPr/>
        </p:nvSpPr>
        <p:spPr bwMode="auto">
          <a:xfrm>
            <a:off x="402167" y="315914"/>
            <a:ext cx="11400367" cy="5508625"/>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sp>
        <p:nvSpPr>
          <p:cNvPr id="1027" name="Rectangle 2"/>
          <p:cNvSpPr>
            <a:spLocks noGrp="1" noChangeArrowheads="1"/>
          </p:cNvSpPr>
          <p:nvPr>
            <p:ph type="title"/>
          </p:nvPr>
        </p:nvSpPr>
        <p:spPr bwMode="auto">
          <a:xfrm>
            <a:off x="914400" y="309563"/>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914400" y="1509713"/>
            <a:ext cx="10363200"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US"/>
              <a:t>Click to edit Master text styles</a:t>
            </a:r>
          </a:p>
          <a:p>
            <a:pPr lvl="1"/>
            <a:r>
              <a:rPr lang="en-US"/>
              <a:t>Second level</a:t>
            </a:r>
          </a:p>
        </p:txBody>
      </p:sp>
      <p:sp>
        <p:nvSpPr>
          <p:cNvPr id="1030" name="Rectangle 6"/>
          <p:cNvSpPr>
            <a:spLocks noGrp="1" noChangeArrowheads="1"/>
          </p:cNvSpPr>
          <p:nvPr>
            <p:ph type="sldNum" sz="quarter" idx="4"/>
          </p:nvPr>
        </p:nvSpPr>
        <p:spPr bwMode="auto">
          <a:xfrm>
            <a:off x="9262533" y="6267451"/>
            <a:ext cx="25400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a:defRPr sz="1400">
                <a:latin typeface="Trade Gothic" charset="0"/>
              </a:defRPr>
            </a:lvl1pPr>
          </a:lstStyle>
          <a:p>
            <a:pPr eaLnBrk="0" fontAlgn="base" hangingPunct="0">
              <a:spcBef>
                <a:spcPct val="0"/>
              </a:spcBef>
              <a:spcAft>
                <a:spcPct val="0"/>
              </a:spcAft>
            </a:pPr>
            <a:fld id="{362E741A-D439-45E8-9A02-8BFE99776D41}"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2" name="AutoShape 17"/>
          <p:cNvSpPr>
            <a:spLocks noChangeArrowheads="1"/>
          </p:cNvSpPr>
          <p:nvPr/>
        </p:nvSpPr>
        <p:spPr bwMode="auto">
          <a:xfrm flipH="1">
            <a:off x="11065933" y="5276850"/>
            <a:ext cx="736600" cy="552450"/>
          </a:xfrm>
          <a:prstGeom prst="rtTriangle">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eaLnBrk="0" fontAlgn="base" hangingPunct="0">
              <a:spcBef>
                <a:spcPct val="0"/>
              </a:spcBef>
              <a:spcAft>
                <a:spcPct val="0"/>
              </a:spcAft>
            </a:pPr>
            <a:endParaRPr lang="en-US" sz="2400">
              <a:solidFill>
                <a:srgbClr val="000000"/>
              </a:solidFill>
            </a:endParaRPr>
          </a:p>
        </p:txBody>
      </p:sp>
      <p:pic>
        <p:nvPicPr>
          <p:cNvPr id="1031" name="Picture 1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02167" y="6176963"/>
            <a:ext cx="208915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963307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Trade Gothic" charset="0"/>
        </a:defRPr>
      </a:lvl2pPr>
      <a:lvl3pPr algn="l" rtl="0" eaLnBrk="1" fontAlgn="base" hangingPunct="1">
        <a:spcBef>
          <a:spcPct val="0"/>
        </a:spcBef>
        <a:spcAft>
          <a:spcPct val="0"/>
        </a:spcAft>
        <a:defRPr sz="4000">
          <a:solidFill>
            <a:schemeClr val="tx2"/>
          </a:solidFill>
          <a:latin typeface="Trade Gothic" charset="0"/>
        </a:defRPr>
      </a:lvl3pPr>
      <a:lvl4pPr algn="l" rtl="0" eaLnBrk="1" fontAlgn="base" hangingPunct="1">
        <a:spcBef>
          <a:spcPct val="0"/>
        </a:spcBef>
        <a:spcAft>
          <a:spcPct val="0"/>
        </a:spcAft>
        <a:defRPr sz="4000">
          <a:solidFill>
            <a:schemeClr val="tx2"/>
          </a:solidFill>
          <a:latin typeface="Trade Gothic" charset="0"/>
        </a:defRPr>
      </a:lvl4pPr>
      <a:lvl5pPr algn="l" rtl="0" eaLnBrk="1" fontAlgn="base" hangingPunct="1">
        <a:spcBef>
          <a:spcPct val="0"/>
        </a:spcBef>
        <a:spcAft>
          <a:spcPct val="0"/>
        </a:spcAft>
        <a:defRPr sz="4000">
          <a:solidFill>
            <a:schemeClr val="tx2"/>
          </a:solidFill>
          <a:latin typeface="Trade Gothic" charset="0"/>
        </a:defRPr>
      </a:lvl5pPr>
      <a:lvl6pPr marL="457200" algn="l" rtl="0" eaLnBrk="1" fontAlgn="base" hangingPunct="1">
        <a:spcBef>
          <a:spcPct val="0"/>
        </a:spcBef>
        <a:spcAft>
          <a:spcPct val="0"/>
        </a:spcAft>
        <a:defRPr sz="4000">
          <a:solidFill>
            <a:schemeClr val="tx2"/>
          </a:solidFill>
          <a:latin typeface="Trade Gothic" charset="0"/>
        </a:defRPr>
      </a:lvl6pPr>
      <a:lvl7pPr marL="914400" algn="l" rtl="0" eaLnBrk="1" fontAlgn="base" hangingPunct="1">
        <a:spcBef>
          <a:spcPct val="0"/>
        </a:spcBef>
        <a:spcAft>
          <a:spcPct val="0"/>
        </a:spcAft>
        <a:defRPr sz="4000">
          <a:solidFill>
            <a:schemeClr val="tx2"/>
          </a:solidFill>
          <a:latin typeface="Trade Gothic" charset="0"/>
        </a:defRPr>
      </a:lvl7pPr>
      <a:lvl8pPr marL="1371600" algn="l" rtl="0" eaLnBrk="1" fontAlgn="base" hangingPunct="1">
        <a:spcBef>
          <a:spcPct val="0"/>
        </a:spcBef>
        <a:spcAft>
          <a:spcPct val="0"/>
        </a:spcAft>
        <a:defRPr sz="4000">
          <a:solidFill>
            <a:schemeClr val="tx2"/>
          </a:solidFill>
          <a:latin typeface="Trade Gothic" charset="0"/>
        </a:defRPr>
      </a:lvl8pPr>
      <a:lvl9pPr marL="1828800" algn="l" rtl="0" eaLnBrk="1" fontAlgn="base" hangingPunct="1">
        <a:spcBef>
          <a:spcPct val="0"/>
        </a:spcBef>
        <a:spcAft>
          <a:spcPct val="0"/>
        </a:spcAft>
        <a:defRPr sz="4000">
          <a:solidFill>
            <a:schemeClr val="tx2"/>
          </a:solidFill>
          <a:latin typeface="Trade Gothic" charset="0"/>
        </a:defRPr>
      </a:lvl9pPr>
    </p:titleStyle>
    <p:bodyStyle>
      <a:lvl1pPr marL="290513" indent="-290513" algn="l" rtl="0" eaLnBrk="1" fontAlgn="base" hangingPunct="1">
        <a:spcBef>
          <a:spcPct val="40000"/>
        </a:spcBef>
        <a:spcAft>
          <a:spcPct val="0"/>
        </a:spcAft>
        <a:buClr>
          <a:srgbClr val="F48C0E"/>
        </a:buClr>
        <a:buFont typeface="Trade Gothic" charset="0"/>
        <a:buChar char="&gt;"/>
        <a:defRPr sz="2200">
          <a:solidFill>
            <a:schemeClr val="tx1"/>
          </a:solidFill>
          <a:latin typeface="+mn-lt"/>
          <a:ea typeface="+mn-ea"/>
          <a:cs typeface="+mn-cs"/>
        </a:defRPr>
      </a:lvl1pPr>
      <a:lvl2pPr marL="592138"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jpeg"/><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5.xml.rels><?xml version="1.0" encoding="UTF-8" standalone="yes"?>
<Relationships xmlns="http://schemas.openxmlformats.org/package/2006/relationships"><Relationship Id="rId3" Type="http://schemas.openxmlformats.org/officeDocument/2006/relationships/hyperlink" Target="http://www.myfico.com/crediteducation/creditscores.aspx" TargetMode="External"/><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1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1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1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slideLayout" Target="../slideLayouts/slideLayout27.xml"/></Relationships>
</file>

<file path=ppt/slides/_rels/slide1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1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hyperlink" Target="http://en.wikipedia.org/wiki/Fannie_Mae" TargetMode="Externa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hyperlink" Target="http://en.wikipedia.org/wiki/Freddie_Mac" TargetMode="Externa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Ginnie_Mae"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en.wikipedia.org/wiki/Federal_Agricultural_Mortgage_Corporation" TargetMode="External"/><Relationship Id="rId2" Type="http://schemas.openxmlformats.org/officeDocument/2006/relationships/hyperlink" Target="http://www.fca.gov/info/farmer_mac.html"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6"/>
          <p:cNvSpPr>
            <a:spLocks noGrp="1" noChangeArrowheads="1"/>
          </p:cNvSpPr>
          <p:nvPr>
            <p:ph type="subTitle" idx="1"/>
          </p:nvPr>
        </p:nvSpPr>
        <p:spPr/>
        <p:txBody>
          <a:bodyPr/>
          <a:lstStyle/>
          <a:p>
            <a:pPr eaLnBrk="1" hangingPunct="1"/>
            <a:r>
              <a:rPr lang="en-US" dirty="0"/>
              <a:t>Presented By:  Jinesh Paul</a:t>
            </a:r>
          </a:p>
        </p:txBody>
      </p:sp>
      <p:sp>
        <p:nvSpPr>
          <p:cNvPr id="3075" name="Rectangle 17"/>
          <p:cNvSpPr>
            <a:spLocks noGrp="1" noChangeArrowheads="1"/>
          </p:cNvSpPr>
          <p:nvPr>
            <p:ph type="ctrTitle"/>
          </p:nvPr>
        </p:nvSpPr>
        <p:spPr/>
        <p:txBody>
          <a:bodyPr/>
          <a:lstStyle/>
          <a:p>
            <a:r>
              <a:rPr lang="en-US" sz="4000" b="1" dirty="0">
                <a:latin typeface="Arial" charset="0"/>
              </a:rPr>
              <a:t>Introduction to Mortgage Lending</a:t>
            </a:r>
          </a:p>
        </p:txBody>
      </p:sp>
    </p:spTree>
    <p:extLst>
      <p:ext uri="{BB962C8B-B14F-4D97-AF65-F5344CB8AC3E}">
        <p14:creationId xmlns:p14="http://schemas.microsoft.com/office/powerpoint/2010/main" val="242530034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Processing	</a:t>
            </a:r>
            <a:endParaRPr lang="en-IN" dirty="0"/>
          </a:p>
        </p:txBody>
      </p:sp>
      <p:sp>
        <p:nvSpPr>
          <p:cNvPr id="3" name="Content Placeholder 2"/>
          <p:cNvSpPr>
            <a:spLocks noGrp="1"/>
          </p:cNvSpPr>
          <p:nvPr>
            <p:ph idx="1"/>
          </p:nvPr>
        </p:nvSpPr>
        <p:spPr/>
        <p:txBody>
          <a:bodyPr>
            <a:normAutofit fontScale="70000" lnSpcReduction="20000"/>
          </a:bodyPr>
          <a:lstStyle/>
          <a:p>
            <a:pPr algn="just"/>
            <a:r>
              <a:rPr lang="en-IN" dirty="0"/>
              <a:t>Assembling and managing a mortgage transaction's records and information, including the appraisal, credit report, and employment and asset confirmation. </a:t>
            </a:r>
          </a:p>
          <a:p>
            <a:pPr algn="just"/>
            <a:r>
              <a:rPr lang="en-IN" sz="2400" dirty="0"/>
              <a:t>When all of borrower’s documentation is received it then goes to a processor who verifies and validates all of the information to be true and correct. Verification requests may be sent to your employers, mortgage holder/landlord and lending institutions. This is done by fax when possible. It is usually during this time frame that the appraisal and the title policy are ordered.</a:t>
            </a:r>
          </a:p>
          <a:p>
            <a:pPr algn="just"/>
            <a:r>
              <a:rPr lang="en-IN" sz="2400" dirty="0"/>
              <a:t>When all the information is collected the processor then verifies that basic lender loan requirements have been met. The file is then packaged in a manner the lender specifies. The completed package (including the appraisal and title report) is then sent to the underwriting department either in house or to a lender-specified location.</a:t>
            </a:r>
          </a:p>
          <a:p>
            <a:pPr algn="just"/>
            <a:r>
              <a:rPr lang="en-IN" sz="2400" dirty="0"/>
              <a:t>The processing of a loan usually takes about one to two weeks but it can often be delayed when third parties do not respond to the validation requests or appraisals are delayed. If your loan qualifies for DU (Desk top Underwriting) or Loan Prospector, these are computer automated systems, the documentation requirements are often cut in half and the process can be completed in three to five days depending on the volume of loans the processor has. </a:t>
            </a:r>
          </a:p>
          <a:p>
            <a:pPr algn="just"/>
            <a:r>
              <a:rPr lang="en-IN" dirty="0"/>
              <a:t>The underwriting department later gets the processing file for the loan decisions.</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10</a:t>
            </a:fld>
            <a:endParaRPr lang="en-US">
              <a:solidFill>
                <a:srgbClr val="000000"/>
              </a:solidFill>
            </a:endParaRPr>
          </a:p>
        </p:txBody>
      </p:sp>
    </p:spTree>
    <p:extLst>
      <p:ext uri="{BB962C8B-B14F-4D97-AF65-F5344CB8AC3E}">
        <p14:creationId xmlns:p14="http://schemas.microsoft.com/office/powerpoint/2010/main" val="23712245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36" y="428977"/>
            <a:ext cx="10283714" cy="522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0"/>
          </p:nvPr>
        </p:nvSpPr>
        <p:spPr/>
        <p:txBody>
          <a:bodyPr/>
          <a:lstStyle/>
          <a:p>
            <a:pPr>
              <a:defRPr/>
            </a:pPr>
            <a:fld id="{A471B1AE-CC09-4406-A997-E8D40DD449C3}" type="slidenum">
              <a:rPr lang="en-US" smtClean="0"/>
              <a:pPr>
                <a:defRPr/>
              </a:pPr>
              <a:t>100</a:t>
            </a:fld>
            <a:endParaRPr lang="en-US" dirty="0"/>
          </a:p>
        </p:txBody>
      </p:sp>
    </p:spTree>
    <p:extLst>
      <p:ext uri="{BB962C8B-B14F-4D97-AF65-F5344CB8AC3E}">
        <p14:creationId xmlns:p14="http://schemas.microsoft.com/office/powerpoint/2010/main" val="9798935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Grp="1" noChangeArrowheads="1"/>
          </p:cNvSpPr>
          <p:nvPr>
            <p:ph type="title"/>
          </p:nvPr>
        </p:nvSpPr>
        <p:spPr>
          <a:xfrm>
            <a:off x="857956" y="365126"/>
            <a:ext cx="9456753" cy="798657"/>
          </a:xfrm>
          <a:noFill/>
        </p:spPr>
        <p:txBody>
          <a:bodyPr/>
          <a:lstStyle/>
          <a:p>
            <a:pPr eaLnBrk="1" hangingPunct="1"/>
            <a:r>
              <a:rPr lang="en-US" b="1" kern="1200" dirty="0"/>
              <a:t>V.  Income &amp; Combined Expense</a:t>
            </a:r>
          </a:p>
        </p:txBody>
      </p:sp>
      <p:sp>
        <p:nvSpPr>
          <p:cNvPr id="16" name="Rectangle 4"/>
          <p:cNvSpPr>
            <a:spLocks noGrp="1" noChangeArrowheads="1"/>
          </p:cNvSpPr>
          <p:nvPr>
            <p:ph sz="half" idx="1"/>
          </p:nvPr>
        </p:nvSpPr>
        <p:spPr>
          <a:xfrm>
            <a:off x="857956" y="1537855"/>
            <a:ext cx="5125155" cy="4117878"/>
          </a:xfrm>
          <a:noFill/>
        </p:spPr>
        <p:txBody>
          <a:bodyPr/>
          <a:lstStyle/>
          <a:p>
            <a:pPr eaLnBrk="1" hangingPunct="1"/>
            <a:r>
              <a:rPr lang="en-US" sz="2400" dirty="0"/>
              <a:t>Base Income</a:t>
            </a:r>
          </a:p>
          <a:p>
            <a:pPr eaLnBrk="1" hangingPunct="1"/>
            <a:r>
              <a:rPr lang="en-US" sz="2400" dirty="0"/>
              <a:t>OT/Bonus/Comm.</a:t>
            </a:r>
          </a:p>
          <a:p>
            <a:pPr eaLnBrk="1" hangingPunct="1"/>
            <a:r>
              <a:rPr lang="en-US" sz="2400" dirty="0"/>
              <a:t>Dividends/Interest</a:t>
            </a:r>
          </a:p>
          <a:p>
            <a:pPr eaLnBrk="1" hangingPunct="1"/>
            <a:r>
              <a:rPr lang="en-US" sz="2400" dirty="0"/>
              <a:t>Rental</a:t>
            </a:r>
          </a:p>
          <a:p>
            <a:pPr eaLnBrk="1" hangingPunct="1"/>
            <a:r>
              <a:rPr lang="en-US" sz="2400" dirty="0"/>
              <a:t>Other Income</a:t>
            </a:r>
          </a:p>
          <a:p>
            <a:pPr eaLnBrk="1" hangingPunct="1"/>
            <a:r>
              <a:rPr lang="en-US" sz="2400" dirty="0"/>
              <a:t>Combined Monthly Housing Expense</a:t>
            </a:r>
          </a:p>
          <a:p>
            <a:r>
              <a:rPr lang="en-US" sz="2400" dirty="0"/>
              <a:t>Present Rent/Mtg.</a:t>
            </a:r>
          </a:p>
          <a:p>
            <a:pPr eaLnBrk="1" hangingPunct="1"/>
            <a:endParaRPr lang="en-US" dirty="0"/>
          </a:p>
        </p:txBody>
      </p:sp>
      <p:sp>
        <p:nvSpPr>
          <p:cNvPr id="17" name="Rectangle 5"/>
          <p:cNvSpPr txBox="1">
            <a:spLocks noChangeArrowheads="1"/>
          </p:cNvSpPr>
          <p:nvPr/>
        </p:nvSpPr>
        <p:spPr>
          <a:xfrm>
            <a:off x="6542808" y="1537856"/>
            <a:ext cx="4384835" cy="4117877"/>
          </a:xfrm>
          <a:prstGeom prst="rect">
            <a:avLst/>
          </a:prstGeom>
          <a:noFill/>
        </p:spPr>
        <p:txBody>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1400">
                <a:solidFill>
                  <a:schemeClr val="tx1"/>
                </a:solidFill>
                <a:latin typeface="+mn-lt"/>
                <a:cs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mn-lt"/>
                <a:cs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Other financing</a:t>
            </a:r>
          </a:p>
          <a:p>
            <a:r>
              <a:rPr lang="en-US" sz="2800" kern="0" dirty="0"/>
              <a:t>Insurance/Taxes/MI</a:t>
            </a:r>
          </a:p>
          <a:p>
            <a:r>
              <a:rPr lang="en-US" sz="2800" kern="0" dirty="0"/>
              <a:t>HOA</a:t>
            </a:r>
          </a:p>
          <a:p>
            <a:r>
              <a:rPr lang="en-US" sz="2800" kern="0" dirty="0"/>
              <a:t>Other Expenses</a:t>
            </a:r>
          </a:p>
          <a:p>
            <a:r>
              <a:rPr lang="en-US" sz="2800" kern="0" dirty="0"/>
              <a:t>Total</a:t>
            </a:r>
          </a:p>
          <a:p>
            <a:r>
              <a:rPr lang="en-US" sz="2800" kern="0" dirty="0"/>
              <a:t>Proposed</a:t>
            </a:r>
          </a:p>
        </p:txBody>
      </p:sp>
      <p:sp>
        <p:nvSpPr>
          <p:cNvPr id="11" name="Slide Number Placeholder 10"/>
          <p:cNvSpPr>
            <a:spLocks noGrp="1"/>
          </p:cNvSpPr>
          <p:nvPr>
            <p:ph type="sldNum" sz="quarter" idx="10"/>
          </p:nvPr>
        </p:nvSpPr>
        <p:spPr/>
        <p:txBody>
          <a:bodyPr/>
          <a:lstStyle/>
          <a:p>
            <a:pPr>
              <a:defRPr/>
            </a:pPr>
            <a:fld id="{02078D67-9971-4597-979D-CABA3043A3A5}" type="slidenum">
              <a:rPr lang="en-US" smtClean="0"/>
              <a:pPr>
                <a:defRPr/>
              </a:pPr>
              <a:t>101</a:t>
            </a:fld>
            <a:endParaRPr lang="en-US" dirty="0"/>
          </a:p>
        </p:txBody>
      </p:sp>
    </p:spTree>
    <p:extLst>
      <p:ext uri="{BB962C8B-B14F-4D97-AF65-F5344CB8AC3E}">
        <p14:creationId xmlns:p14="http://schemas.microsoft.com/office/powerpoint/2010/main" val="34440792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33" y="388094"/>
            <a:ext cx="9030216" cy="535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p:cNvSpPr>
            <a:spLocks noGrp="1"/>
          </p:cNvSpPr>
          <p:nvPr>
            <p:ph type="sldNum" sz="quarter" idx="10"/>
          </p:nvPr>
        </p:nvSpPr>
        <p:spPr/>
        <p:txBody>
          <a:bodyPr/>
          <a:lstStyle/>
          <a:p>
            <a:pPr>
              <a:defRPr/>
            </a:pPr>
            <a:fld id="{A471B1AE-CC09-4406-A997-E8D40DD449C3}" type="slidenum">
              <a:rPr lang="en-US" smtClean="0"/>
              <a:pPr>
                <a:defRPr/>
              </a:pPr>
              <a:t>102</a:t>
            </a:fld>
            <a:endParaRPr lang="en-US" dirty="0"/>
          </a:p>
        </p:txBody>
      </p:sp>
    </p:spTree>
    <p:extLst>
      <p:ext uri="{BB962C8B-B14F-4D97-AF65-F5344CB8AC3E}">
        <p14:creationId xmlns:p14="http://schemas.microsoft.com/office/powerpoint/2010/main" val="7702697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880533" y="500208"/>
            <a:ext cx="9288703" cy="798657"/>
          </a:xfrm>
          <a:noFill/>
        </p:spPr>
        <p:txBody>
          <a:bodyPr/>
          <a:lstStyle/>
          <a:p>
            <a:pPr>
              <a:defRPr/>
            </a:pPr>
            <a:r>
              <a:rPr lang="en-US" b="1" kern="1200" dirty="0"/>
              <a:t>VI.  Assets &amp; Liabilities</a:t>
            </a:r>
          </a:p>
        </p:txBody>
      </p:sp>
      <p:sp>
        <p:nvSpPr>
          <p:cNvPr id="9" name="Rectangle 3"/>
          <p:cNvSpPr txBox="1">
            <a:spLocks noChangeArrowheads="1"/>
          </p:cNvSpPr>
          <p:nvPr/>
        </p:nvSpPr>
        <p:spPr bwMode="auto">
          <a:xfrm>
            <a:off x="880533" y="1548246"/>
            <a:ext cx="9288703" cy="3917373"/>
          </a:xfrm>
          <a:prstGeom prst="rect">
            <a:avLst/>
          </a:prstGeom>
          <a:noFill/>
          <a:ln>
            <a:noFill/>
          </a:ln>
          <a:extLst/>
        </p:spPr>
        <p:txBody>
          <a:bodyPr vert="horz" wrap="square" lIns="0" tIns="45720" rIns="0" bIns="45720" numCol="1" anchor="t" anchorCtr="0" compatLnSpc="1">
            <a:prstTxWarp prst="textNoShape">
              <a:avLst/>
            </a:prstTxWarp>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1400">
                <a:solidFill>
                  <a:schemeClr val="tx1"/>
                </a:solidFill>
                <a:latin typeface="+mn-lt"/>
                <a:cs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mn-lt"/>
                <a:cs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US" kern="0" dirty="0"/>
          </a:p>
          <a:p>
            <a:r>
              <a:rPr lang="en-US" kern="0" dirty="0"/>
              <a:t>List of ALL Accounts in Assets &amp; Liabilities</a:t>
            </a:r>
          </a:p>
          <a:p>
            <a:r>
              <a:rPr lang="en-US" kern="0" dirty="0"/>
              <a:t>Account Numbers</a:t>
            </a:r>
          </a:p>
          <a:p>
            <a:r>
              <a:rPr lang="en-US" kern="0" dirty="0"/>
              <a:t>Account Balance</a:t>
            </a:r>
          </a:p>
          <a:p>
            <a:r>
              <a:rPr lang="en-US" kern="0" dirty="0"/>
              <a:t>Name &amp; Address of Institution</a:t>
            </a:r>
          </a:p>
          <a:p>
            <a:r>
              <a:rPr lang="en-US" kern="0" dirty="0"/>
              <a:t>Monthly Payments and Months Left to Pay</a:t>
            </a:r>
          </a:p>
          <a:p>
            <a:r>
              <a:rPr lang="en-US" kern="0" dirty="0"/>
              <a:t>Unpaid Balances</a:t>
            </a:r>
          </a:p>
        </p:txBody>
      </p:sp>
      <p:sp>
        <p:nvSpPr>
          <p:cNvPr id="10" name="Slide Number Placeholder 9"/>
          <p:cNvSpPr>
            <a:spLocks noGrp="1"/>
          </p:cNvSpPr>
          <p:nvPr>
            <p:ph type="sldNum" sz="quarter" idx="10"/>
          </p:nvPr>
        </p:nvSpPr>
        <p:spPr/>
        <p:txBody>
          <a:bodyPr/>
          <a:lstStyle/>
          <a:p>
            <a:pPr>
              <a:defRPr/>
            </a:pPr>
            <a:fld id="{A471B1AE-CC09-4406-A997-E8D40DD449C3}" type="slidenum">
              <a:rPr lang="en-US" smtClean="0"/>
              <a:pPr>
                <a:defRPr/>
              </a:pPr>
              <a:t>103</a:t>
            </a:fld>
            <a:endParaRPr lang="en-US" dirty="0"/>
          </a:p>
        </p:txBody>
      </p:sp>
    </p:spTree>
    <p:extLst>
      <p:ext uri="{BB962C8B-B14F-4D97-AF65-F5344CB8AC3E}">
        <p14:creationId xmlns:p14="http://schemas.microsoft.com/office/powerpoint/2010/main" val="26994935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067" y="430265"/>
            <a:ext cx="9690417" cy="529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0"/>
          </p:nvPr>
        </p:nvSpPr>
        <p:spPr/>
        <p:txBody>
          <a:bodyPr/>
          <a:lstStyle/>
          <a:p>
            <a:pPr>
              <a:defRPr/>
            </a:pPr>
            <a:fld id="{A471B1AE-CC09-4406-A997-E8D40DD449C3}" type="slidenum">
              <a:rPr lang="en-US" smtClean="0"/>
              <a:pPr>
                <a:defRPr/>
              </a:pPr>
              <a:t>104</a:t>
            </a:fld>
            <a:endParaRPr lang="en-US" dirty="0"/>
          </a:p>
        </p:txBody>
      </p:sp>
    </p:spTree>
    <p:extLst>
      <p:ext uri="{BB962C8B-B14F-4D97-AF65-F5344CB8AC3E}">
        <p14:creationId xmlns:p14="http://schemas.microsoft.com/office/powerpoint/2010/main" val="3020287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733778" y="365127"/>
            <a:ext cx="9404286" cy="861001"/>
          </a:xfrm>
          <a:noFill/>
        </p:spPr>
        <p:txBody>
          <a:bodyPr/>
          <a:lstStyle/>
          <a:p>
            <a:pPr>
              <a:defRPr/>
            </a:pPr>
            <a:r>
              <a:rPr lang="en-US" b="1" kern="1200" dirty="0"/>
              <a:t>VII.  Details of Transaction</a:t>
            </a:r>
          </a:p>
        </p:txBody>
      </p:sp>
      <p:sp>
        <p:nvSpPr>
          <p:cNvPr id="8" name="Rectangle 3"/>
          <p:cNvSpPr>
            <a:spLocks noGrp="1" noChangeArrowheads="1"/>
          </p:cNvSpPr>
          <p:nvPr>
            <p:ph idx="1"/>
          </p:nvPr>
        </p:nvSpPr>
        <p:spPr>
          <a:xfrm>
            <a:off x="733778" y="1506683"/>
            <a:ext cx="10363200" cy="3823854"/>
          </a:xfrm>
          <a:noFill/>
        </p:spPr>
        <p:txBody>
          <a:bodyPr rtlCol="0">
            <a:normAutofit/>
          </a:bodyPr>
          <a:lstStyle/>
          <a:p>
            <a:pPr>
              <a:defRPr/>
            </a:pPr>
            <a:r>
              <a:rPr lang="en-US" dirty="0"/>
              <a:t>Be Accurate !</a:t>
            </a:r>
          </a:p>
          <a:p>
            <a:pPr>
              <a:defRPr/>
            </a:pPr>
            <a:endParaRPr lang="en-US" dirty="0"/>
          </a:p>
          <a:p>
            <a:pPr>
              <a:defRPr/>
            </a:pPr>
            <a:r>
              <a:rPr lang="en-US" dirty="0"/>
              <a:t>Validate Your Good Faith Estimate (GFE) w/Your Vendors !</a:t>
            </a:r>
          </a:p>
          <a:p>
            <a:pPr>
              <a:defRPr/>
            </a:pPr>
            <a:endParaRPr lang="en-US" dirty="0"/>
          </a:p>
          <a:p>
            <a:pPr>
              <a:defRPr/>
            </a:pPr>
            <a:r>
              <a:rPr lang="en-US" dirty="0"/>
              <a:t>Check Your Numbers !</a:t>
            </a:r>
          </a:p>
          <a:p>
            <a:pPr>
              <a:defRPr/>
            </a:pPr>
            <a:endParaRPr lang="en-US" dirty="0"/>
          </a:p>
          <a:p>
            <a:pPr>
              <a:defRPr/>
            </a:pPr>
            <a:r>
              <a:rPr lang="en-US" dirty="0"/>
              <a:t>Get Help If You Need It !</a:t>
            </a:r>
          </a:p>
        </p:txBody>
      </p:sp>
      <p:sp>
        <p:nvSpPr>
          <p:cNvPr id="9" name="Slide Number Placeholder 8"/>
          <p:cNvSpPr>
            <a:spLocks noGrp="1"/>
          </p:cNvSpPr>
          <p:nvPr>
            <p:ph type="sldNum" sz="quarter" idx="10"/>
          </p:nvPr>
        </p:nvSpPr>
        <p:spPr/>
        <p:txBody>
          <a:bodyPr/>
          <a:lstStyle/>
          <a:p>
            <a:pPr>
              <a:defRPr/>
            </a:pPr>
            <a:fld id="{02078D67-9971-4597-979D-CABA3043A3A5}" type="slidenum">
              <a:rPr lang="en-US" smtClean="0"/>
              <a:pPr>
                <a:defRPr/>
              </a:pPr>
              <a:t>105</a:t>
            </a:fld>
            <a:endParaRPr lang="en-US" dirty="0"/>
          </a:p>
        </p:txBody>
      </p:sp>
    </p:spTree>
    <p:extLst>
      <p:ext uri="{BB962C8B-B14F-4D97-AF65-F5344CB8AC3E}">
        <p14:creationId xmlns:p14="http://schemas.microsoft.com/office/powerpoint/2010/main" val="31295341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00" y="698631"/>
            <a:ext cx="5739067" cy="474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0466" y="450275"/>
            <a:ext cx="4503623" cy="524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p:cNvSpPr>
            <a:spLocks noGrp="1"/>
          </p:cNvSpPr>
          <p:nvPr>
            <p:ph type="sldNum" sz="quarter" idx="10"/>
          </p:nvPr>
        </p:nvSpPr>
        <p:spPr/>
        <p:txBody>
          <a:bodyPr/>
          <a:lstStyle/>
          <a:p>
            <a:pPr>
              <a:defRPr/>
            </a:pPr>
            <a:fld id="{02078D67-9971-4597-979D-CABA3043A3A5}" type="slidenum">
              <a:rPr lang="en-US" smtClean="0"/>
              <a:pPr>
                <a:defRPr/>
              </a:pPr>
              <a:t>106</a:t>
            </a:fld>
            <a:endParaRPr lang="en-US" dirty="0"/>
          </a:p>
        </p:txBody>
      </p:sp>
    </p:spTree>
    <p:extLst>
      <p:ext uri="{BB962C8B-B14F-4D97-AF65-F5344CB8AC3E}">
        <p14:creationId xmlns:p14="http://schemas.microsoft.com/office/powerpoint/2010/main" val="2387576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descr="Blue tissue paper"/>
          <p:cNvSpPr>
            <a:spLocks noGrp="1" noChangeArrowheads="1"/>
          </p:cNvSpPr>
          <p:nvPr>
            <p:ph type="title"/>
          </p:nvPr>
        </p:nvSpPr>
        <p:spPr>
          <a:xfrm>
            <a:off x="765720" y="423431"/>
            <a:ext cx="8191500" cy="936913"/>
          </a:xfrm>
          <a:noFill/>
        </p:spPr>
        <p:txBody>
          <a:bodyPr/>
          <a:lstStyle/>
          <a:p>
            <a:pPr eaLnBrk="1" hangingPunct="1"/>
            <a:r>
              <a:rPr lang="en-US" b="1" kern="1200" dirty="0"/>
              <a:t>VIII.  Declarations</a:t>
            </a:r>
          </a:p>
        </p:txBody>
      </p:sp>
      <p:sp>
        <p:nvSpPr>
          <p:cNvPr id="8" name="Rectangle 3"/>
          <p:cNvSpPr>
            <a:spLocks noGrp="1" noChangeArrowheads="1"/>
          </p:cNvSpPr>
          <p:nvPr>
            <p:ph idx="1"/>
          </p:nvPr>
        </p:nvSpPr>
        <p:spPr>
          <a:xfrm>
            <a:off x="765720" y="1631374"/>
            <a:ext cx="10331258" cy="3896591"/>
          </a:xfrm>
          <a:noFill/>
        </p:spPr>
        <p:txBody>
          <a:bodyPr rtlCol="0">
            <a:normAutofit/>
          </a:bodyPr>
          <a:lstStyle/>
          <a:p>
            <a:pPr algn="just">
              <a:defRPr/>
            </a:pPr>
            <a:r>
              <a:rPr lang="en-US" dirty="0"/>
              <a:t>A list of questions that has to be answered by each borrowers applying for loan.</a:t>
            </a:r>
          </a:p>
          <a:p>
            <a:pPr algn="just">
              <a:defRPr/>
            </a:pPr>
            <a:endParaRPr lang="en-US" dirty="0"/>
          </a:p>
          <a:p>
            <a:pPr algn="just">
              <a:defRPr/>
            </a:pPr>
            <a:r>
              <a:rPr lang="en-US" dirty="0"/>
              <a:t>Loan officer has to Check this information against the credit report and title report.</a:t>
            </a:r>
          </a:p>
          <a:p>
            <a:pPr algn="just">
              <a:defRPr/>
            </a:pPr>
            <a:endParaRPr lang="en-US" dirty="0"/>
          </a:p>
          <a:p>
            <a:pPr algn="just">
              <a:defRPr/>
            </a:pPr>
            <a:r>
              <a:rPr lang="en-US" dirty="0"/>
              <a:t>Loan Officer has to Work with the underwriter and borrower to get issues resolved.</a:t>
            </a:r>
          </a:p>
        </p:txBody>
      </p:sp>
      <p:sp>
        <p:nvSpPr>
          <p:cNvPr id="9" name="Slide Number Placeholder 8"/>
          <p:cNvSpPr>
            <a:spLocks noGrp="1"/>
          </p:cNvSpPr>
          <p:nvPr>
            <p:ph type="sldNum" sz="quarter" idx="10"/>
          </p:nvPr>
        </p:nvSpPr>
        <p:spPr/>
        <p:txBody>
          <a:bodyPr/>
          <a:lstStyle/>
          <a:p>
            <a:pPr>
              <a:defRPr/>
            </a:pPr>
            <a:fld id="{02078D67-9971-4597-979D-CABA3043A3A5}" type="slidenum">
              <a:rPr lang="en-US" smtClean="0"/>
              <a:pPr>
                <a:defRPr/>
              </a:pPr>
              <a:t>107</a:t>
            </a:fld>
            <a:endParaRPr lang="en-US" dirty="0"/>
          </a:p>
        </p:txBody>
      </p:sp>
    </p:spTree>
    <p:extLst>
      <p:ext uri="{BB962C8B-B14F-4D97-AF65-F5344CB8AC3E}">
        <p14:creationId xmlns:p14="http://schemas.microsoft.com/office/powerpoint/2010/main" val="34930152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336" y="541866"/>
            <a:ext cx="10672307" cy="503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p:cNvSpPr>
            <a:spLocks noGrp="1"/>
          </p:cNvSpPr>
          <p:nvPr>
            <p:ph type="sldNum" sz="quarter" idx="10"/>
          </p:nvPr>
        </p:nvSpPr>
        <p:spPr/>
        <p:txBody>
          <a:bodyPr/>
          <a:lstStyle/>
          <a:p>
            <a:pPr>
              <a:defRPr/>
            </a:pPr>
            <a:fld id="{02078D67-9971-4597-979D-CABA3043A3A5}" type="slidenum">
              <a:rPr lang="en-US" smtClean="0"/>
              <a:pPr>
                <a:defRPr/>
              </a:pPr>
              <a:t>108</a:t>
            </a:fld>
            <a:endParaRPr lang="en-US" dirty="0"/>
          </a:p>
        </p:txBody>
      </p:sp>
    </p:spTree>
    <p:extLst>
      <p:ext uri="{BB962C8B-B14F-4D97-AF65-F5344CB8AC3E}">
        <p14:creationId xmlns:p14="http://schemas.microsoft.com/office/powerpoint/2010/main" val="12488083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956" y="403328"/>
            <a:ext cx="7511088" cy="535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p:cNvSpPr>
            <a:spLocks noGrp="1"/>
          </p:cNvSpPr>
          <p:nvPr>
            <p:ph type="sldNum" sz="quarter" idx="10"/>
          </p:nvPr>
        </p:nvSpPr>
        <p:spPr/>
        <p:txBody>
          <a:bodyPr/>
          <a:lstStyle/>
          <a:p>
            <a:pPr>
              <a:defRPr/>
            </a:pPr>
            <a:fld id="{02078D67-9971-4597-979D-CABA3043A3A5}" type="slidenum">
              <a:rPr lang="en-US" smtClean="0"/>
              <a:pPr>
                <a:defRPr/>
              </a:pPr>
              <a:t>109</a:t>
            </a:fld>
            <a:endParaRPr lang="en-US" dirty="0"/>
          </a:p>
        </p:txBody>
      </p:sp>
    </p:spTree>
    <p:extLst>
      <p:ext uri="{BB962C8B-B14F-4D97-AF65-F5344CB8AC3E}">
        <p14:creationId xmlns:p14="http://schemas.microsoft.com/office/powerpoint/2010/main" val="26354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Underwriting</a:t>
            </a:r>
            <a:endParaRPr lang="en-IN" dirty="0"/>
          </a:p>
        </p:txBody>
      </p:sp>
      <p:sp>
        <p:nvSpPr>
          <p:cNvPr id="3" name="Content Placeholder 2"/>
          <p:cNvSpPr>
            <a:spLocks noGrp="1"/>
          </p:cNvSpPr>
          <p:nvPr>
            <p:ph idx="1"/>
          </p:nvPr>
        </p:nvSpPr>
        <p:spPr>
          <a:xfrm>
            <a:off x="613065" y="1509713"/>
            <a:ext cx="10785762" cy="4142942"/>
          </a:xfrm>
        </p:spPr>
        <p:txBody>
          <a:bodyPr>
            <a:normAutofit fontScale="77500" lnSpcReduction="20000"/>
          </a:bodyPr>
          <a:lstStyle/>
          <a:p>
            <a:pPr algn="just"/>
            <a:r>
              <a:rPr lang="en-IN" sz="2400" dirty="0"/>
              <a:t>The process by which a lender decides whether a potential creditor is creditworthy and should receive a loan.</a:t>
            </a:r>
          </a:p>
          <a:p>
            <a:pPr algn="just"/>
            <a:r>
              <a:rPr lang="en-IN" sz="2500" dirty="0"/>
              <a:t>Mortgage underwriting </a:t>
            </a:r>
            <a:r>
              <a:rPr lang="en-IN" sz="2400" dirty="0"/>
              <a:t>is the process a lender uses to determine if the risk (especially the risk that the borrower will default) of offering a mortgage loan to a particular borrower is acceptable. </a:t>
            </a:r>
          </a:p>
          <a:p>
            <a:pPr algn="just"/>
            <a:r>
              <a:rPr lang="en-IN" sz="2400" dirty="0"/>
              <a:t>Most of the risks and terms that underwriters consider fall under the four C’s of underwriting: capital, capacity, collateral and character.</a:t>
            </a:r>
          </a:p>
          <a:p>
            <a:pPr algn="just"/>
            <a:r>
              <a:rPr lang="en-IN" sz="2400" dirty="0"/>
              <a:t>It is always up to the underwriter to make the final decision on whether to approve or decline a loan.</a:t>
            </a:r>
          </a:p>
          <a:p>
            <a:pPr algn="just"/>
            <a:r>
              <a:rPr lang="en-IN" sz="2400" dirty="0"/>
              <a:t>Most lenders today use Automated Underwriting (by computer). The advantage is less documentation and it speeds up the process. The computer actually makes the approval decision and the underwriter only reviews the supporting documentation and the appraisal. </a:t>
            </a:r>
          </a:p>
          <a:p>
            <a:pPr algn="just"/>
            <a:r>
              <a:rPr lang="en-IN" sz="2400" dirty="0"/>
              <a:t>However, if any documentation is missing, inaccurate, or does not agree with the 1003 (application), the loan will be kicked out of this system until documentation requirements are met or the loan is turned down or resubmitted.</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11</a:t>
            </a:fld>
            <a:endParaRPr lang="en-US">
              <a:solidFill>
                <a:srgbClr val="000000"/>
              </a:solidFill>
            </a:endParaRPr>
          </a:p>
        </p:txBody>
      </p:sp>
    </p:spTree>
    <p:extLst>
      <p:ext uri="{BB962C8B-B14F-4D97-AF65-F5344CB8AC3E}">
        <p14:creationId xmlns:p14="http://schemas.microsoft.com/office/powerpoint/2010/main" val="27321945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609600" y="367146"/>
            <a:ext cx="9580418" cy="990600"/>
          </a:xfrm>
          <a:noFill/>
        </p:spPr>
        <p:txBody>
          <a:bodyPr rtlCol="0">
            <a:noAutofit/>
          </a:bodyPr>
          <a:lstStyle/>
          <a:p>
            <a:pPr>
              <a:defRPr/>
            </a:pPr>
            <a:r>
              <a:rPr lang="en-US" b="1" kern="1200" dirty="0"/>
              <a:t>IX.  Acknowledgement &amp; Agreement</a:t>
            </a:r>
          </a:p>
        </p:txBody>
      </p:sp>
      <p:sp>
        <p:nvSpPr>
          <p:cNvPr id="9" name="Rectangle 3"/>
          <p:cNvSpPr txBox="1">
            <a:spLocks noChangeArrowheads="1"/>
          </p:cNvSpPr>
          <p:nvPr/>
        </p:nvSpPr>
        <p:spPr>
          <a:xfrm>
            <a:off x="824089" y="1541320"/>
            <a:ext cx="10058399" cy="3763963"/>
          </a:xfrm>
          <a:prstGeom prst="rect">
            <a:avLst/>
          </a:prstGeom>
          <a:noFill/>
        </p:spPr>
        <p:txBody>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1400">
                <a:solidFill>
                  <a:schemeClr val="tx1"/>
                </a:solidFill>
                <a:latin typeface="+mn-lt"/>
                <a:cs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mn-lt"/>
                <a:cs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US" kern="0" dirty="0"/>
          </a:p>
          <a:p>
            <a:r>
              <a:rPr lang="en-US" kern="0" dirty="0"/>
              <a:t>If LO takes the application in person, the customers may sign it at that time.</a:t>
            </a:r>
          </a:p>
          <a:p>
            <a:r>
              <a:rPr lang="en-US" kern="0" dirty="0"/>
              <a:t>If LO take the application over the phone, the customers must sign both the handwritten application and the typed application.</a:t>
            </a:r>
          </a:p>
        </p:txBody>
      </p:sp>
      <p:pic>
        <p:nvPicPr>
          <p:cNvPr id="8" name="Picture 5" descr="MPj04003530000[1]"/>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7495697" y="3508703"/>
            <a:ext cx="2694321" cy="1796580"/>
          </a:xfrm>
        </p:spPr>
      </p:pic>
      <p:sp>
        <p:nvSpPr>
          <p:cNvPr id="10" name="Slide Number Placeholder 9"/>
          <p:cNvSpPr>
            <a:spLocks noGrp="1"/>
          </p:cNvSpPr>
          <p:nvPr>
            <p:ph type="sldNum" sz="quarter" idx="10"/>
          </p:nvPr>
        </p:nvSpPr>
        <p:spPr/>
        <p:txBody>
          <a:bodyPr/>
          <a:lstStyle/>
          <a:p>
            <a:pPr>
              <a:defRPr/>
            </a:pPr>
            <a:fld id="{02078D67-9971-4597-979D-CABA3043A3A5}" type="slidenum">
              <a:rPr lang="en-US" smtClean="0"/>
              <a:pPr>
                <a:defRPr/>
              </a:pPr>
              <a:t>110</a:t>
            </a:fld>
            <a:endParaRPr lang="en-US" dirty="0"/>
          </a:p>
        </p:txBody>
      </p:sp>
    </p:spTree>
    <p:extLst>
      <p:ext uri="{BB962C8B-B14F-4D97-AF65-F5344CB8AC3E}">
        <p14:creationId xmlns:p14="http://schemas.microsoft.com/office/powerpoint/2010/main" val="239420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044" y="423945"/>
            <a:ext cx="9899608" cy="5254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0"/>
          </p:nvPr>
        </p:nvSpPr>
        <p:spPr/>
        <p:txBody>
          <a:bodyPr/>
          <a:lstStyle/>
          <a:p>
            <a:pPr>
              <a:defRPr/>
            </a:pPr>
            <a:fld id="{02078D67-9971-4597-979D-CABA3043A3A5}" type="slidenum">
              <a:rPr lang="en-US" smtClean="0"/>
              <a:pPr>
                <a:defRPr/>
              </a:pPr>
              <a:t>111</a:t>
            </a:fld>
            <a:endParaRPr lang="en-US" dirty="0"/>
          </a:p>
        </p:txBody>
      </p:sp>
    </p:spTree>
    <p:extLst>
      <p:ext uri="{BB962C8B-B14F-4D97-AF65-F5344CB8AC3E}">
        <p14:creationId xmlns:p14="http://schemas.microsoft.com/office/powerpoint/2010/main" val="19990943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title"/>
          </p:nvPr>
        </p:nvSpPr>
        <p:spPr>
          <a:xfrm>
            <a:off x="2022764" y="1423555"/>
            <a:ext cx="8305800" cy="3366655"/>
          </a:xfrm>
          <a:noFill/>
        </p:spPr>
        <p:txBody>
          <a:bodyPr/>
          <a:lstStyle/>
          <a:p>
            <a:pPr eaLnBrk="1" hangingPunct="1"/>
            <a:r>
              <a:rPr lang="en-US" dirty="0"/>
              <a:t>Why is it important that the borrowers AND the Loan Officer sign the application?</a:t>
            </a:r>
          </a:p>
        </p:txBody>
      </p:sp>
      <p:pic>
        <p:nvPicPr>
          <p:cNvPr id="6" name="Picture 5" descr="MPj0422149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062" y="429491"/>
            <a:ext cx="4048502" cy="155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WordArt 6"/>
          <p:cNvSpPr>
            <a:spLocks noChangeArrowheads="1" noChangeShapeType="1" noTextEdit="1"/>
          </p:cNvSpPr>
          <p:nvPr/>
        </p:nvSpPr>
        <p:spPr bwMode="auto">
          <a:xfrm>
            <a:off x="5607628" y="4010891"/>
            <a:ext cx="2895600" cy="1371600"/>
          </a:xfrm>
          <a:prstGeom prst="rect">
            <a:avLst/>
          </a:prstGeom>
        </p:spPr>
        <p:txBody>
          <a:bodyPr wrap="none" fromWordArt="1">
            <a:prstTxWarp prst="textPlain">
              <a:avLst>
                <a:gd name="adj" fmla="val 50000"/>
              </a:avLst>
            </a:prstTxWarp>
          </a:bodyPr>
          <a:lstStyle/>
          <a:p>
            <a:pPr algn="ctr"/>
            <a:r>
              <a:rPr lang="en-IN" sz="3600"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Arial Black" panose="020B0A04020102020204" pitchFamily="34" charset="0"/>
              </a:rPr>
              <a:t>????</a:t>
            </a:r>
          </a:p>
        </p:txBody>
      </p:sp>
      <p:sp>
        <p:nvSpPr>
          <p:cNvPr id="8" name="Slide Number Placeholder 7"/>
          <p:cNvSpPr>
            <a:spLocks noGrp="1"/>
          </p:cNvSpPr>
          <p:nvPr>
            <p:ph type="sldNum" sz="quarter" idx="10"/>
          </p:nvPr>
        </p:nvSpPr>
        <p:spPr/>
        <p:txBody>
          <a:bodyPr/>
          <a:lstStyle/>
          <a:p>
            <a:pPr>
              <a:defRPr/>
            </a:pPr>
            <a:fld id="{02078D67-9971-4597-979D-CABA3043A3A5}" type="slidenum">
              <a:rPr lang="en-US" smtClean="0"/>
              <a:pPr>
                <a:defRPr/>
              </a:pPr>
              <a:t>112</a:t>
            </a:fld>
            <a:endParaRPr lang="en-US" dirty="0"/>
          </a:p>
        </p:txBody>
      </p:sp>
    </p:spTree>
    <p:extLst>
      <p:ext uri="{BB962C8B-B14F-4D97-AF65-F5344CB8AC3E}">
        <p14:creationId xmlns:p14="http://schemas.microsoft.com/office/powerpoint/2010/main" val="1394624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095500" y="2050475"/>
            <a:ext cx="8001000" cy="3262313"/>
          </a:xfrm>
          <a:prstGeom prst="rect">
            <a:avLst/>
          </a:prstGeom>
          <a:noFill/>
          <a:ln w="9525">
            <a:noFill/>
            <a:miter lim="800000"/>
            <a:headEnd/>
            <a:tailEnd/>
          </a:ln>
          <a:effectLst/>
        </p:spPr>
        <p:txBody>
          <a:bodyPr>
            <a:spAutoFit/>
          </a:bodyPr>
          <a:lstStyle/>
          <a:p>
            <a:pPr>
              <a:spcBef>
                <a:spcPct val="50000"/>
              </a:spcBef>
              <a:defRPr/>
            </a:pPr>
            <a:r>
              <a:rPr lang="en-US" sz="3200" i="1" dirty="0">
                <a:latin typeface="Arial" charset="0"/>
              </a:rPr>
              <a:t>Because…..</a:t>
            </a:r>
          </a:p>
          <a:p>
            <a:pPr>
              <a:spcBef>
                <a:spcPct val="50000"/>
              </a:spcBef>
              <a:defRPr/>
            </a:pPr>
            <a:endParaRPr lang="en-US" sz="3200" i="1" dirty="0">
              <a:latin typeface="Arial" charset="0"/>
            </a:endParaRPr>
          </a:p>
          <a:p>
            <a:pPr>
              <a:spcBef>
                <a:spcPct val="50000"/>
              </a:spcBef>
              <a:defRPr/>
            </a:pPr>
            <a:r>
              <a:rPr lang="en-US" sz="2800" dirty="0">
                <a:latin typeface="Arial" charset="0"/>
              </a:rPr>
              <a:t>The signatures </a:t>
            </a:r>
            <a:r>
              <a:rPr lang="en-US" sz="2800" i="1" dirty="0">
                <a:latin typeface="Arial" charset="0"/>
              </a:rPr>
              <a:t>ATTEST</a:t>
            </a:r>
            <a:r>
              <a:rPr lang="en-US" sz="2800" dirty="0">
                <a:latin typeface="Arial" charset="0"/>
              </a:rPr>
              <a:t> to the fact that the information provided on the application is true and correct as well as </a:t>
            </a:r>
            <a:r>
              <a:rPr lang="en-US" sz="2800" i="1" dirty="0">
                <a:latin typeface="Arial" charset="0"/>
              </a:rPr>
              <a:t>HOW</a:t>
            </a:r>
            <a:r>
              <a:rPr lang="en-US" sz="2800" dirty="0">
                <a:latin typeface="Arial" charset="0"/>
              </a:rPr>
              <a:t> the application was taken (phone, in-person or mail)</a:t>
            </a:r>
          </a:p>
        </p:txBody>
      </p:sp>
      <p:pic>
        <p:nvPicPr>
          <p:cNvPr id="6" name="Picture 5" descr="MPj0403720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702" y="526473"/>
            <a:ext cx="2011363"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0"/>
          </p:nvPr>
        </p:nvSpPr>
        <p:spPr/>
        <p:txBody>
          <a:bodyPr/>
          <a:lstStyle/>
          <a:p>
            <a:pPr>
              <a:defRPr/>
            </a:pPr>
            <a:fld id="{02078D67-9971-4597-979D-CABA3043A3A5}" type="slidenum">
              <a:rPr lang="en-US" smtClean="0"/>
              <a:pPr>
                <a:defRPr/>
              </a:pPr>
              <a:t>113</a:t>
            </a:fld>
            <a:endParaRPr lang="en-US" dirty="0"/>
          </a:p>
        </p:txBody>
      </p:sp>
    </p:spTree>
    <p:extLst>
      <p:ext uri="{BB962C8B-B14F-4D97-AF65-F5344CB8AC3E}">
        <p14:creationId xmlns:p14="http://schemas.microsoft.com/office/powerpoint/2010/main" val="9558496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bwMode="auto">
          <a:xfrm>
            <a:off x="643468" y="408711"/>
            <a:ext cx="10792176" cy="1087581"/>
          </a:xfrm>
          <a:prstGeom prst="rect">
            <a:avLst/>
          </a:prstGeom>
          <a:noFill/>
          <a:ln>
            <a:noFill/>
          </a:ln>
          <a:extLst/>
        </p:spPr>
        <p:txBody>
          <a:bodyPr vert="horz" wrap="square" lIns="0" tIns="45720" rIns="0" bIns="45720" numCol="1" anchor="ctr" anchorCtr="0" compatLnSpc="1">
            <a:prstTxWarp prst="textNoShape">
              <a:avLst/>
            </a:prstTxWarp>
          </a:bodyPr>
          <a:lstStyle>
            <a:lvl1pPr algn="l" rtl="0" eaLnBrk="1" fontAlgn="base" hangingPunct="1">
              <a:spcBef>
                <a:spcPct val="0"/>
              </a:spcBef>
              <a:spcAft>
                <a:spcPct val="0"/>
              </a:spcAft>
              <a:defRPr sz="4000">
                <a:solidFill>
                  <a:schemeClr val="tx2"/>
                </a:solidFill>
                <a:latin typeface="Calibri" pitchFamily="34" charset="0"/>
                <a:ea typeface="+mj-ea"/>
                <a:cs typeface="Calibri" pitchFamily="34" charset="0"/>
              </a:defRPr>
            </a:lvl1pPr>
            <a:lvl2pPr algn="l" rtl="0" eaLnBrk="1" fontAlgn="base" hangingPunct="1">
              <a:spcBef>
                <a:spcPct val="0"/>
              </a:spcBef>
              <a:spcAft>
                <a:spcPct val="0"/>
              </a:spcAft>
              <a:defRPr sz="4000">
                <a:solidFill>
                  <a:schemeClr val="tx2"/>
                </a:solidFill>
                <a:latin typeface="Calibri" pitchFamily="34" charset="0"/>
                <a:cs typeface="Calibri" pitchFamily="34" charset="0"/>
              </a:defRPr>
            </a:lvl2pPr>
            <a:lvl3pPr algn="l" rtl="0" eaLnBrk="1" fontAlgn="base" hangingPunct="1">
              <a:spcBef>
                <a:spcPct val="0"/>
              </a:spcBef>
              <a:spcAft>
                <a:spcPct val="0"/>
              </a:spcAft>
              <a:defRPr sz="4000">
                <a:solidFill>
                  <a:schemeClr val="tx2"/>
                </a:solidFill>
                <a:latin typeface="Calibri" pitchFamily="34" charset="0"/>
                <a:cs typeface="Calibri" pitchFamily="34" charset="0"/>
              </a:defRPr>
            </a:lvl3pPr>
            <a:lvl4pPr algn="l" rtl="0" eaLnBrk="1" fontAlgn="base" hangingPunct="1">
              <a:spcBef>
                <a:spcPct val="0"/>
              </a:spcBef>
              <a:spcAft>
                <a:spcPct val="0"/>
              </a:spcAft>
              <a:defRPr sz="4000">
                <a:solidFill>
                  <a:schemeClr val="tx2"/>
                </a:solidFill>
                <a:latin typeface="Calibri" pitchFamily="34" charset="0"/>
                <a:cs typeface="Calibri" pitchFamily="34" charset="0"/>
              </a:defRPr>
            </a:lvl4pPr>
            <a:lvl5pPr algn="l" rtl="0" eaLnBrk="1" fontAlgn="base" hangingPunct="1">
              <a:spcBef>
                <a:spcPct val="0"/>
              </a:spcBef>
              <a:spcAft>
                <a:spcPct val="0"/>
              </a:spcAft>
              <a:defRPr sz="4000">
                <a:solidFill>
                  <a:schemeClr val="tx2"/>
                </a:solidFill>
                <a:latin typeface="Calibri" pitchFamily="34" charset="0"/>
                <a:cs typeface="Calibri" pitchFamily="34" charset="0"/>
              </a:defRPr>
            </a:lvl5pPr>
            <a:lvl6pPr marL="457200" algn="l" rtl="0" eaLnBrk="1" fontAlgn="base" hangingPunct="1">
              <a:spcBef>
                <a:spcPct val="0"/>
              </a:spcBef>
              <a:spcAft>
                <a:spcPct val="0"/>
              </a:spcAft>
              <a:defRPr sz="4000">
                <a:solidFill>
                  <a:schemeClr val="tx2"/>
                </a:solidFill>
                <a:latin typeface="Trade Gothic" charset="0"/>
              </a:defRPr>
            </a:lvl6pPr>
            <a:lvl7pPr marL="914400" algn="l" rtl="0" eaLnBrk="1" fontAlgn="base" hangingPunct="1">
              <a:spcBef>
                <a:spcPct val="0"/>
              </a:spcBef>
              <a:spcAft>
                <a:spcPct val="0"/>
              </a:spcAft>
              <a:defRPr sz="4000">
                <a:solidFill>
                  <a:schemeClr val="tx2"/>
                </a:solidFill>
                <a:latin typeface="Trade Gothic" charset="0"/>
              </a:defRPr>
            </a:lvl7pPr>
            <a:lvl8pPr marL="1371600" algn="l" rtl="0" eaLnBrk="1" fontAlgn="base" hangingPunct="1">
              <a:spcBef>
                <a:spcPct val="0"/>
              </a:spcBef>
              <a:spcAft>
                <a:spcPct val="0"/>
              </a:spcAft>
              <a:defRPr sz="4000">
                <a:solidFill>
                  <a:schemeClr val="tx2"/>
                </a:solidFill>
                <a:latin typeface="Trade Gothic" charset="0"/>
              </a:defRPr>
            </a:lvl8pPr>
            <a:lvl9pPr marL="1828800" algn="l" rtl="0" eaLnBrk="1" fontAlgn="base" hangingPunct="1">
              <a:spcBef>
                <a:spcPct val="0"/>
              </a:spcBef>
              <a:spcAft>
                <a:spcPct val="0"/>
              </a:spcAft>
              <a:defRPr sz="4000">
                <a:solidFill>
                  <a:schemeClr val="tx2"/>
                </a:solidFill>
                <a:latin typeface="Trade Gothic" charset="0"/>
              </a:defRPr>
            </a:lvl9pPr>
          </a:lstStyle>
          <a:p>
            <a:r>
              <a:rPr lang="en-US" b="1" dirty="0">
                <a:latin typeface="+mj-lt"/>
                <a:cs typeface="+mj-cs"/>
              </a:rPr>
              <a:t>X.  </a:t>
            </a:r>
            <a:r>
              <a:rPr lang="en-US" b="1" dirty="0">
                <a:latin typeface="Arial" charset="0"/>
                <a:cs typeface="+mj-cs"/>
              </a:rPr>
              <a:t>Gover</a:t>
            </a:r>
            <a:r>
              <a:rPr lang="en-US" b="1" dirty="0">
                <a:latin typeface="+mj-lt"/>
                <a:cs typeface="+mj-cs"/>
              </a:rPr>
              <a:t>nment Monitoring Information</a:t>
            </a:r>
          </a:p>
        </p:txBody>
      </p:sp>
      <p:sp>
        <p:nvSpPr>
          <p:cNvPr id="6" name="Rectangle 5"/>
          <p:cNvSpPr txBox="1">
            <a:spLocks noChangeArrowheads="1"/>
          </p:cNvSpPr>
          <p:nvPr/>
        </p:nvSpPr>
        <p:spPr bwMode="auto">
          <a:xfrm>
            <a:off x="745067" y="2192483"/>
            <a:ext cx="10442222" cy="3023730"/>
          </a:xfrm>
          <a:prstGeom prst="rect">
            <a:avLst/>
          </a:prstGeom>
          <a:noFill/>
          <a:ln>
            <a:noFill/>
          </a:ln>
          <a:extLst/>
        </p:spPr>
        <p:txBody>
          <a:bodyPr vert="horz" wrap="square" lIns="0" tIns="45720" rIns="0" bIns="45720" numCol="1" rtlCol="0" anchor="t" anchorCtr="0" compatLnSpc="1">
            <a:prstTxWarp prst="textNoShape">
              <a:avLst/>
            </a:prstTxWarp>
            <a:normAutofit/>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lr>
                <a:srgbClr val="F48C0E"/>
              </a:buClr>
              <a:buChar char="•"/>
              <a:defRPr sz="1800">
                <a:solidFill>
                  <a:schemeClr val="tx1"/>
                </a:solidFill>
                <a:latin typeface="Calibri" pitchFamily="34" charset="0"/>
                <a:cs typeface="Calibri" pitchFamily="34" charset="0"/>
              </a:defRPr>
            </a:lvl3pPr>
            <a:lvl4pPr marL="1600200" indent="-228600" algn="l" rtl="0" eaLnBrk="1" fontAlgn="base" hangingPunct="1">
              <a:spcBef>
                <a:spcPct val="20000"/>
              </a:spcBef>
              <a:spcAft>
                <a:spcPct val="0"/>
              </a:spcAft>
              <a:buClr>
                <a:srgbClr val="F48C0E"/>
              </a:buClr>
              <a:buChar char="–"/>
              <a:defRPr sz="1600">
                <a:solidFill>
                  <a:schemeClr val="tx1"/>
                </a:solidFill>
                <a:latin typeface="Calibri" pitchFamily="34" charset="0"/>
                <a:cs typeface="Calibri" pitchFamily="34" charset="0"/>
              </a:defRPr>
            </a:lvl4pPr>
            <a:lvl5pPr marL="2057400" indent="-228600" algn="l" rtl="0" eaLnBrk="1" fontAlgn="base" hangingPunct="1">
              <a:spcBef>
                <a:spcPct val="20000"/>
              </a:spcBef>
              <a:spcAft>
                <a:spcPct val="0"/>
              </a:spcAft>
              <a:buClr>
                <a:srgbClr val="F48C0E"/>
              </a:buClr>
              <a:buChar char="»"/>
              <a:defRPr sz="1400">
                <a:solidFill>
                  <a:schemeClr val="tx1"/>
                </a:solidFill>
                <a:latin typeface="Calibri" pitchFamily="34" charset="0"/>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just">
              <a:defRPr/>
            </a:pPr>
            <a:endParaRPr lang="en-US" kern="0" dirty="0"/>
          </a:p>
          <a:p>
            <a:pPr algn="just">
              <a:defRPr/>
            </a:pPr>
            <a:r>
              <a:rPr lang="en-US" kern="0" dirty="0"/>
              <a:t>Loan Officer must complete this portion even if the borrowers do not want to disclose !!  The Home Mortgage Disclosure Act (HMDA) requires that all applicants disclose this info or the Loan Officer must disclose to the best of his/her ability !!!</a:t>
            </a:r>
          </a:p>
        </p:txBody>
      </p:sp>
      <p:sp>
        <p:nvSpPr>
          <p:cNvPr id="7" name="Slide Number Placeholder 6"/>
          <p:cNvSpPr>
            <a:spLocks noGrp="1"/>
          </p:cNvSpPr>
          <p:nvPr>
            <p:ph type="sldNum" sz="quarter" idx="10"/>
          </p:nvPr>
        </p:nvSpPr>
        <p:spPr/>
        <p:txBody>
          <a:bodyPr/>
          <a:lstStyle/>
          <a:p>
            <a:pPr>
              <a:defRPr/>
            </a:pPr>
            <a:fld id="{02078D67-9971-4597-979D-CABA3043A3A5}" type="slidenum">
              <a:rPr lang="en-US" smtClean="0"/>
              <a:pPr>
                <a:defRPr/>
              </a:pPr>
              <a:t>114</a:t>
            </a:fld>
            <a:endParaRPr lang="en-US" dirty="0"/>
          </a:p>
        </p:txBody>
      </p:sp>
    </p:spTree>
    <p:extLst>
      <p:ext uri="{BB962C8B-B14F-4D97-AF65-F5344CB8AC3E}">
        <p14:creationId xmlns:p14="http://schemas.microsoft.com/office/powerpoint/2010/main" val="38964248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267" y="376203"/>
            <a:ext cx="9238119" cy="534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0"/>
          </p:nvPr>
        </p:nvSpPr>
        <p:spPr/>
        <p:txBody>
          <a:bodyPr/>
          <a:lstStyle/>
          <a:p>
            <a:pPr>
              <a:defRPr/>
            </a:pPr>
            <a:fld id="{02078D67-9971-4597-979D-CABA3043A3A5}" type="slidenum">
              <a:rPr lang="en-US" smtClean="0"/>
              <a:pPr>
                <a:defRPr/>
              </a:pPr>
              <a:t>115</a:t>
            </a:fld>
            <a:endParaRPr lang="en-US" dirty="0"/>
          </a:p>
        </p:txBody>
      </p:sp>
    </p:spTree>
    <p:extLst>
      <p:ext uri="{BB962C8B-B14F-4D97-AF65-F5344CB8AC3E}">
        <p14:creationId xmlns:p14="http://schemas.microsoft.com/office/powerpoint/2010/main" val="2205745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bwMode="auto">
          <a:xfrm>
            <a:off x="1521565" y="2099733"/>
            <a:ext cx="4845370" cy="1556070"/>
          </a:xfrm>
          <a:prstGeom prst="rect">
            <a:avLst/>
          </a:prstGeom>
          <a:noFill/>
          <a:ln>
            <a:noFill/>
          </a:ln>
          <a:extLst/>
        </p:spPr>
        <p:txBody>
          <a:bodyPr vert="horz" wrap="square" lIns="0" tIns="45720" rIns="0" bIns="45720" numCol="1" anchor="ctr" anchorCtr="0" compatLnSpc="1">
            <a:prstTxWarp prst="textNoShape">
              <a:avLst/>
            </a:prstTxWarp>
          </a:bodyPr>
          <a:lstStyle>
            <a:lvl1pPr marL="347663" indent="-347663" algn="l" rtl="0" eaLnBrk="1" fontAlgn="base" hangingPunct="1">
              <a:spcBef>
                <a:spcPct val="0"/>
              </a:spcBef>
              <a:spcAft>
                <a:spcPct val="0"/>
              </a:spcAft>
              <a:buClr>
                <a:srgbClr val="F48C0E"/>
              </a:buClr>
              <a:buFont typeface="Trade Gothic" charset="0"/>
              <a:buChar char="&gt;"/>
              <a:defRPr sz="4000">
                <a:solidFill>
                  <a:schemeClr val="tx2"/>
                </a:solidFill>
                <a:latin typeface="Calibri" pitchFamily="34" charset="0"/>
                <a:ea typeface="+mj-ea"/>
                <a:cs typeface="Calibri" pitchFamily="34" charset="0"/>
              </a:defRPr>
            </a:lvl1pPr>
            <a:lvl2pPr algn="l" rtl="0" eaLnBrk="1" fontAlgn="base" hangingPunct="1">
              <a:spcBef>
                <a:spcPct val="0"/>
              </a:spcBef>
              <a:spcAft>
                <a:spcPct val="0"/>
              </a:spcAft>
              <a:defRPr sz="4000">
                <a:solidFill>
                  <a:schemeClr val="tx2"/>
                </a:solidFill>
                <a:latin typeface="Calibri" pitchFamily="34" charset="0"/>
                <a:cs typeface="Calibri" pitchFamily="34" charset="0"/>
              </a:defRPr>
            </a:lvl2pPr>
            <a:lvl3pPr algn="l" rtl="0" eaLnBrk="1" fontAlgn="base" hangingPunct="1">
              <a:spcBef>
                <a:spcPct val="0"/>
              </a:spcBef>
              <a:spcAft>
                <a:spcPct val="0"/>
              </a:spcAft>
              <a:defRPr sz="4000">
                <a:solidFill>
                  <a:schemeClr val="tx2"/>
                </a:solidFill>
                <a:latin typeface="Calibri" pitchFamily="34" charset="0"/>
                <a:cs typeface="Calibri" pitchFamily="34" charset="0"/>
              </a:defRPr>
            </a:lvl3pPr>
            <a:lvl4pPr algn="l" rtl="0" eaLnBrk="1" fontAlgn="base" hangingPunct="1">
              <a:spcBef>
                <a:spcPct val="0"/>
              </a:spcBef>
              <a:spcAft>
                <a:spcPct val="0"/>
              </a:spcAft>
              <a:defRPr sz="4000">
                <a:solidFill>
                  <a:schemeClr val="tx2"/>
                </a:solidFill>
                <a:latin typeface="Calibri" pitchFamily="34" charset="0"/>
                <a:cs typeface="Calibri" pitchFamily="34" charset="0"/>
              </a:defRPr>
            </a:lvl4pPr>
            <a:lvl5pPr algn="l" rtl="0" eaLnBrk="1" fontAlgn="base" hangingPunct="1">
              <a:spcBef>
                <a:spcPct val="0"/>
              </a:spcBef>
              <a:spcAft>
                <a:spcPct val="0"/>
              </a:spcAft>
              <a:defRPr sz="4000">
                <a:solidFill>
                  <a:schemeClr val="tx2"/>
                </a:solidFill>
                <a:latin typeface="Calibri" pitchFamily="34" charset="0"/>
                <a:cs typeface="Calibri" pitchFamily="34" charset="0"/>
              </a:defRPr>
            </a:lvl5pPr>
            <a:lvl6pPr marL="457200" algn="l" rtl="0" eaLnBrk="1" fontAlgn="base" hangingPunct="1">
              <a:spcBef>
                <a:spcPct val="0"/>
              </a:spcBef>
              <a:spcAft>
                <a:spcPct val="0"/>
              </a:spcAft>
              <a:defRPr sz="4000">
                <a:solidFill>
                  <a:schemeClr val="tx2"/>
                </a:solidFill>
                <a:latin typeface="Trade Gothic" charset="0"/>
              </a:defRPr>
            </a:lvl6pPr>
            <a:lvl7pPr marL="914400" algn="l" rtl="0" eaLnBrk="1" fontAlgn="base" hangingPunct="1">
              <a:spcBef>
                <a:spcPct val="0"/>
              </a:spcBef>
              <a:spcAft>
                <a:spcPct val="0"/>
              </a:spcAft>
              <a:defRPr sz="4000">
                <a:solidFill>
                  <a:schemeClr val="tx2"/>
                </a:solidFill>
                <a:latin typeface="Trade Gothic" charset="0"/>
              </a:defRPr>
            </a:lvl7pPr>
            <a:lvl8pPr marL="1371600" algn="l" rtl="0" eaLnBrk="1" fontAlgn="base" hangingPunct="1">
              <a:spcBef>
                <a:spcPct val="0"/>
              </a:spcBef>
              <a:spcAft>
                <a:spcPct val="0"/>
              </a:spcAft>
              <a:defRPr sz="4000">
                <a:solidFill>
                  <a:schemeClr val="tx2"/>
                </a:solidFill>
                <a:latin typeface="Trade Gothic" charset="0"/>
              </a:defRPr>
            </a:lvl8pPr>
            <a:lvl9pPr marL="1828800" algn="l" rtl="0" eaLnBrk="1" fontAlgn="base" hangingPunct="1">
              <a:spcBef>
                <a:spcPct val="0"/>
              </a:spcBef>
              <a:spcAft>
                <a:spcPct val="0"/>
              </a:spcAft>
              <a:defRPr sz="4000">
                <a:solidFill>
                  <a:schemeClr val="tx2"/>
                </a:solidFill>
                <a:latin typeface="Trade Gothic" charset="0"/>
              </a:defRPr>
            </a:lvl9pPr>
          </a:lstStyle>
          <a:p>
            <a:r>
              <a:rPr lang="en-US" b="1" dirty="0">
                <a:latin typeface="Arial" charset="0"/>
                <a:cs typeface="+mj-cs"/>
              </a:rPr>
              <a:t>Mortgage Maths</a:t>
            </a:r>
          </a:p>
        </p:txBody>
      </p:sp>
      <p:pic>
        <p:nvPicPr>
          <p:cNvPr id="4" name="Picture 6" descr="MPj0411753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869" y="1142532"/>
            <a:ext cx="3774762" cy="3967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68949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Calculating Income</a:t>
            </a:r>
            <a:endParaRPr lang="en-IN" b="1" dirty="0">
              <a:latin typeface="Arial" charset="0"/>
            </a:endParaRPr>
          </a:p>
        </p:txBody>
      </p:sp>
      <p:sp>
        <p:nvSpPr>
          <p:cNvPr id="3" name="Content Placeholder 2"/>
          <p:cNvSpPr>
            <a:spLocks noGrp="1"/>
          </p:cNvSpPr>
          <p:nvPr>
            <p:ph idx="1"/>
          </p:nvPr>
        </p:nvSpPr>
        <p:spPr/>
        <p:txBody>
          <a:bodyPr/>
          <a:lstStyle/>
          <a:p>
            <a:pPr fontAlgn="auto">
              <a:lnSpc>
                <a:spcPct val="90000"/>
              </a:lnSpc>
              <a:spcAft>
                <a:spcPts val="0"/>
              </a:spcAft>
              <a:defRPr/>
            </a:pPr>
            <a:r>
              <a:rPr lang="en-US" sz="2000" dirty="0"/>
              <a:t>Hourly, Full Time or Part Time</a:t>
            </a:r>
          </a:p>
          <a:p>
            <a:pPr fontAlgn="auto">
              <a:lnSpc>
                <a:spcPct val="90000"/>
              </a:lnSpc>
              <a:spcAft>
                <a:spcPts val="0"/>
              </a:spcAft>
              <a:defRPr/>
            </a:pPr>
            <a:r>
              <a:rPr lang="en-US" sz="2000" dirty="0"/>
              <a:t>Salaried, Weekly or Bi-weekly</a:t>
            </a:r>
          </a:p>
          <a:p>
            <a:pPr fontAlgn="auto">
              <a:lnSpc>
                <a:spcPct val="90000"/>
              </a:lnSpc>
              <a:spcAft>
                <a:spcPts val="0"/>
              </a:spcAft>
              <a:defRPr/>
            </a:pPr>
            <a:r>
              <a:rPr lang="en-US" sz="2000" dirty="0"/>
              <a:t>Commissioned</a:t>
            </a:r>
          </a:p>
          <a:p>
            <a:pPr fontAlgn="auto">
              <a:lnSpc>
                <a:spcPct val="90000"/>
              </a:lnSpc>
              <a:spcAft>
                <a:spcPts val="0"/>
              </a:spcAft>
              <a:defRPr/>
            </a:pPr>
            <a:r>
              <a:rPr lang="en-US" sz="2000" dirty="0"/>
              <a:t>Bonus</a:t>
            </a:r>
          </a:p>
          <a:p>
            <a:pPr fontAlgn="auto">
              <a:lnSpc>
                <a:spcPct val="90000"/>
              </a:lnSpc>
              <a:spcAft>
                <a:spcPts val="0"/>
              </a:spcAft>
              <a:defRPr/>
            </a:pPr>
            <a:r>
              <a:rPr lang="en-US" sz="2000" dirty="0"/>
              <a:t>Overtime</a:t>
            </a:r>
          </a:p>
          <a:p>
            <a:pPr fontAlgn="auto">
              <a:lnSpc>
                <a:spcPct val="90000"/>
              </a:lnSpc>
              <a:spcAft>
                <a:spcPts val="0"/>
              </a:spcAft>
              <a:defRPr/>
            </a:pPr>
            <a:r>
              <a:rPr lang="en-US" sz="2000" dirty="0"/>
              <a:t>Self Employed</a:t>
            </a:r>
          </a:p>
          <a:p>
            <a:pPr fontAlgn="auto">
              <a:lnSpc>
                <a:spcPct val="90000"/>
              </a:lnSpc>
              <a:spcAft>
                <a:spcPts val="0"/>
              </a:spcAft>
              <a:defRPr/>
            </a:pPr>
            <a:r>
              <a:rPr lang="en-US" sz="2000" dirty="0"/>
              <a:t>Retirement</a:t>
            </a:r>
          </a:p>
          <a:p>
            <a:pPr fontAlgn="auto">
              <a:lnSpc>
                <a:spcPct val="90000"/>
              </a:lnSpc>
              <a:spcAft>
                <a:spcPts val="0"/>
              </a:spcAft>
              <a:defRPr/>
            </a:pPr>
            <a:r>
              <a:rPr lang="en-US" sz="2000" dirty="0"/>
              <a:t>Rental</a:t>
            </a:r>
          </a:p>
          <a:p>
            <a:pPr fontAlgn="auto">
              <a:lnSpc>
                <a:spcPct val="90000"/>
              </a:lnSpc>
              <a:spcAft>
                <a:spcPts val="0"/>
              </a:spcAft>
              <a:defRPr/>
            </a:pPr>
            <a:r>
              <a:rPr lang="en-US" sz="2000" dirty="0"/>
              <a:t>Dividends/Interest</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117</a:t>
            </a:fld>
            <a:endParaRPr lang="en-US">
              <a:solidFill>
                <a:srgbClr val="000000"/>
              </a:solidFill>
            </a:endParaRPr>
          </a:p>
        </p:txBody>
      </p:sp>
      <p:pic>
        <p:nvPicPr>
          <p:cNvPr id="5" name="Picture 4" descr="MPj0399350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0" y="1585640"/>
            <a:ext cx="3786364" cy="378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9329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Hourly Income</a:t>
            </a:r>
            <a:endParaRPr lang="en-IN" b="1" dirty="0">
              <a:latin typeface="Arial" charset="0"/>
            </a:endParaRPr>
          </a:p>
        </p:txBody>
      </p:sp>
      <p:sp>
        <p:nvSpPr>
          <p:cNvPr id="3" name="Content Placeholder 2"/>
          <p:cNvSpPr>
            <a:spLocks noGrp="1"/>
          </p:cNvSpPr>
          <p:nvPr>
            <p:ph idx="1"/>
          </p:nvPr>
        </p:nvSpPr>
        <p:spPr/>
        <p:txBody>
          <a:bodyPr/>
          <a:lstStyle/>
          <a:p>
            <a:pPr algn="just"/>
            <a:r>
              <a:rPr lang="en-US" sz="2000" dirty="0"/>
              <a:t>$9.00 Gross Hourly Wage</a:t>
            </a:r>
          </a:p>
          <a:p>
            <a:pPr algn="just"/>
            <a:r>
              <a:rPr lang="en-US" sz="2000" dirty="0"/>
              <a:t>40 Average Hours, Paid Weekly</a:t>
            </a:r>
          </a:p>
          <a:p>
            <a:pPr algn="just"/>
            <a:endParaRPr lang="en-US" sz="2800" dirty="0"/>
          </a:p>
          <a:p>
            <a:pPr algn="just"/>
            <a:r>
              <a:rPr lang="en-US" sz="2800" dirty="0"/>
              <a:t>$9.00 X 40 Hours = $360.00 X 52 Weeks = $18,720/12 = </a:t>
            </a:r>
          </a:p>
          <a:p>
            <a:pPr algn="just"/>
            <a:endParaRPr lang="en-US" sz="2800" dirty="0"/>
          </a:p>
          <a:p>
            <a:pPr algn="just"/>
            <a:r>
              <a:rPr lang="en-US" sz="2800" dirty="0"/>
              <a:t>$1,560.00 Gross Monthly Income</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118</a:t>
            </a:fld>
            <a:endParaRPr lang="en-US">
              <a:solidFill>
                <a:srgbClr val="000000"/>
              </a:solidFill>
            </a:endParaRPr>
          </a:p>
        </p:txBody>
      </p:sp>
    </p:spTree>
    <p:extLst>
      <p:ext uri="{BB962C8B-B14F-4D97-AF65-F5344CB8AC3E}">
        <p14:creationId xmlns:p14="http://schemas.microsoft.com/office/powerpoint/2010/main" val="14862208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Hourly Income, Part Time</a:t>
            </a:r>
            <a:endParaRPr lang="en-IN" b="1" dirty="0">
              <a:latin typeface="Arial" charset="0"/>
            </a:endParaRPr>
          </a:p>
        </p:txBody>
      </p:sp>
      <p:sp>
        <p:nvSpPr>
          <p:cNvPr id="3" name="Content Placeholder 2"/>
          <p:cNvSpPr>
            <a:spLocks noGrp="1"/>
          </p:cNvSpPr>
          <p:nvPr>
            <p:ph idx="1"/>
          </p:nvPr>
        </p:nvSpPr>
        <p:spPr/>
        <p:txBody>
          <a:bodyPr/>
          <a:lstStyle/>
          <a:p>
            <a:pPr algn="just">
              <a:spcBef>
                <a:spcPct val="50000"/>
              </a:spcBef>
            </a:pPr>
            <a:endParaRPr lang="en-US" sz="2400" dirty="0"/>
          </a:p>
          <a:p>
            <a:pPr algn="just">
              <a:spcBef>
                <a:spcPct val="50000"/>
              </a:spcBef>
            </a:pPr>
            <a:r>
              <a:rPr lang="en-US" sz="2400" dirty="0"/>
              <a:t>Borrowers with part time income should have 24 months employment</a:t>
            </a:r>
          </a:p>
          <a:p>
            <a:pPr algn="just">
              <a:spcBef>
                <a:spcPct val="50000"/>
              </a:spcBef>
            </a:pPr>
            <a:endParaRPr lang="en-US" dirty="0"/>
          </a:p>
          <a:p>
            <a:pPr algn="just">
              <a:spcBef>
                <a:spcPct val="50000"/>
              </a:spcBef>
            </a:pPr>
            <a:r>
              <a:rPr lang="en-US" sz="2400" dirty="0"/>
              <a:t>$15.00 X 23 Hours = $345.00 X 104 Weeks = $35,880 / 24 = $1,495.00 </a:t>
            </a:r>
          </a:p>
          <a:p>
            <a:pPr algn="just">
              <a:spcBef>
                <a:spcPct val="50000"/>
              </a:spcBef>
            </a:pPr>
            <a:endParaRPr lang="en-US" sz="2400" dirty="0"/>
          </a:p>
          <a:p>
            <a:pPr algn="just">
              <a:spcBef>
                <a:spcPct val="50000"/>
              </a:spcBef>
            </a:pPr>
            <a:r>
              <a:rPr lang="en-US" sz="2400" dirty="0"/>
              <a:t>Gross Monthly Income = $1,495.00</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119</a:t>
            </a:fld>
            <a:endParaRPr lang="en-US">
              <a:solidFill>
                <a:srgbClr val="000000"/>
              </a:solidFill>
            </a:endParaRPr>
          </a:p>
        </p:txBody>
      </p:sp>
    </p:spTree>
    <p:extLst>
      <p:ext uri="{BB962C8B-B14F-4D97-AF65-F5344CB8AC3E}">
        <p14:creationId xmlns:p14="http://schemas.microsoft.com/office/powerpoint/2010/main" val="646889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4 Cs of Underwriting</a:t>
            </a:r>
          </a:p>
        </p:txBody>
      </p:sp>
      <p:sp>
        <p:nvSpPr>
          <p:cNvPr id="3" name="Content Placeholder 2"/>
          <p:cNvSpPr>
            <a:spLocks noGrp="1"/>
          </p:cNvSpPr>
          <p:nvPr>
            <p:ph idx="1"/>
          </p:nvPr>
        </p:nvSpPr>
        <p:spPr/>
        <p:txBody>
          <a:bodyPr>
            <a:normAutofit fontScale="77500" lnSpcReduction="20000"/>
          </a:bodyPr>
          <a:lstStyle/>
          <a:p>
            <a:pPr algn="just"/>
            <a:r>
              <a:rPr lang="en-IN" b="1" dirty="0"/>
              <a:t>Character</a:t>
            </a:r>
            <a:r>
              <a:rPr lang="en-IN" dirty="0"/>
              <a:t>: Character refers to the client’s credit history and score. You can take a few key steps to improve their credit score. Keeping credit card balances below 30% of the credit limit, limiting credit inquiries and refraining from opening or closing an account all help produce higher credit scores. If a you have derogatory accounts, a thorough and reasonable explanation letter is often enough to keep things moving.</a:t>
            </a:r>
          </a:p>
          <a:p>
            <a:pPr algn="just"/>
            <a:r>
              <a:rPr lang="en-IN" b="1" dirty="0"/>
              <a:t>Capacity</a:t>
            </a:r>
            <a:r>
              <a:rPr lang="en-IN" dirty="0"/>
              <a:t>: Capacity is the borrower’s ability to repay the loan. Lenders will review your paystubs, W2s, tax returns and other income documentation. Clients will be asked to explain and document deductions such as unreimbursed business expenses, child support, alimony and other garnishments. Deductions need to be addressed upfront as they can affect your qualifying income and ultimately the approval.</a:t>
            </a:r>
          </a:p>
          <a:p>
            <a:pPr algn="just"/>
            <a:r>
              <a:rPr lang="en-IN" b="1" dirty="0"/>
              <a:t>Capital</a:t>
            </a:r>
            <a:r>
              <a:rPr lang="en-IN" dirty="0"/>
              <a:t>: Capital refers to your assets. Underwriters review bank statements for sufficient funds to cover the down payment, closing costs and reserves. In addition large deposits must be addressed to rule out any undisclosed gift funds or loans. What’s a large deposit? Typically anything in excess of a few hundred dollars. Deposits larger than that will need to be explained and documented.</a:t>
            </a:r>
          </a:p>
          <a:p>
            <a:pPr algn="just"/>
            <a:r>
              <a:rPr lang="en-IN" b="1" dirty="0"/>
              <a:t>Collateral</a:t>
            </a:r>
            <a:r>
              <a:rPr lang="en-IN" dirty="0"/>
              <a:t>: Collateral is the home. Lenders evaluate the value and condition of the home based off the information provided on the appraisal. Comparable properties need to be as similar as possible, without excessive adjustments for variations and the data must be current. Additionally repairs may be needed to meet program guidelines.</a:t>
            </a:r>
          </a:p>
          <a:p>
            <a:pPr algn="just"/>
            <a:endParaRPr lang="en-IN" dirty="0"/>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a:t>
            </a:fld>
            <a:endParaRPr lang="en-US">
              <a:solidFill>
                <a:srgbClr val="000000"/>
              </a:solidFill>
            </a:endParaRPr>
          </a:p>
        </p:txBody>
      </p:sp>
    </p:spTree>
    <p:extLst>
      <p:ext uri="{BB962C8B-B14F-4D97-AF65-F5344CB8AC3E}">
        <p14:creationId xmlns:p14="http://schemas.microsoft.com/office/powerpoint/2010/main" val="30218574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Salaried Income</a:t>
            </a:r>
            <a:endParaRPr lang="en-IN" b="1" dirty="0">
              <a:latin typeface="Arial" charset="0"/>
            </a:endParaRPr>
          </a:p>
        </p:txBody>
      </p:sp>
      <p:sp>
        <p:nvSpPr>
          <p:cNvPr id="3" name="Content Placeholder 2"/>
          <p:cNvSpPr>
            <a:spLocks noGrp="1"/>
          </p:cNvSpPr>
          <p:nvPr>
            <p:ph idx="1"/>
          </p:nvPr>
        </p:nvSpPr>
        <p:spPr/>
        <p:txBody>
          <a:bodyPr/>
          <a:lstStyle/>
          <a:p>
            <a:pPr algn="just"/>
            <a:endParaRPr lang="en-US" sz="1800" b="1" dirty="0"/>
          </a:p>
          <a:p>
            <a:pPr algn="just"/>
            <a:r>
              <a:rPr lang="en-US" sz="1800" b="1" dirty="0"/>
              <a:t>$825.00 weekly, salaried gross paycheck</a:t>
            </a:r>
          </a:p>
          <a:p>
            <a:pPr algn="just"/>
            <a:r>
              <a:rPr lang="en-US" sz="2400" dirty="0"/>
              <a:t>$825.00 weekly gross X 52 weeks = $42,900/12 = $3,575.00 </a:t>
            </a:r>
          </a:p>
          <a:p>
            <a:pPr algn="just"/>
            <a:r>
              <a:rPr lang="en-US" sz="2400" dirty="0"/>
              <a:t>Gross Monthly Income</a:t>
            </a:r>
            <a:r>
              <a:rPr lang="en-US" sz="1800" dirty="0"/>
              <a:t> = $3,575.00</a:t>
            </a:r>
          </a:p>
          <a:p>
            <a:pPr algn="just"/>
            <a:endParaRPr lang="en-US" sz="1800" dirty="0"/>
          </a:p>
          <a:p>
            <a:pPr algn="just">
              <a:spcBef>
                <a:spcPct val="50000"/>
              </a:spcBef>
            </a:pPr>
            <a:r>
              <a:rPr lang="en-US" sz="1800" b="1" dirty="0"/>
              <a:t>$1,361.00 bi-weekly, salaried gross paycheck</a:t>
            </a:r>
          </a:p>
          <a:p>
            <a:pPr algn="just">
              <a:spcBef>
                <a:spcPct val="50000"/>
              </a:spcBef>
            </a:pPr>
            <a:r>
              <a:rPr lang="en-US" sz="2400" dirty="0"/>
              <a:t>$1,361.00 weekly gross X 26 weeks = $35,386.00/12 = $2,948.83 </a:t>
            </a:r>
          </a:p>
          <a:p>
            <a:pPr algn="just">
              <a:spcBef>
                <a:spcPct val="50000"/>
              </a:spcBef>
            </a:pPr>
            <a:r>
              <a:rPr lang="en-US" sz="2400" dirty="0"/>
              <a:t>Gross Monthly Income = $2,948.83</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120</a:t>
            </a:fld>
            <a:endParaRPr lang="en-US">
              <a:solidFill>
                <a:srgbClr val="000000"/>
              </a:solidFill>
            </a:endParaRPr>
          </a:p>
        </p:txBody>
      </p:sp>
    </p:spTree>
    <p:extLst>
      <p:ext uri="{BB962C8B-B14F-4D97-AF65-F5344CB8AC3E}">
        <p14:creationId xmlns:p14="http://schemas.microsoft.com/office/powerpoint/2010/main" val="1168400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Overtime Income</a:t>
            </a:r>
            <a:endParaRPr lang="en-IN" b="1" dirty="0">
              <a:latin typeface="Arial" charset="0"/>
            </a:endParaRP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121</a:t>
            </a:fld>
            <a:endParaRPr lang="en-US">
              <a:solidFill>
                <a:srgbClr val="000000"/>
              </a:solidFill>
            </a:endParaRPr>
          </a:p>
        </p:txBody>
      </p:sp>
      <p:sp>
        <p:nvSpPr>
          <p:cNvPr id="5" name="Text Box 5"/>
          <p:cNvSpPr txBox="1">
            <a:spLocks noChangeArrowheads="1"/>
          </p:cNvSpPr>
          <p:nvPr/>
        </p:nvSpPr>
        <p:spPr bwMode="auto">
          <a:xfrm>
            <a:off x="914400" y="1707444"/>
            <a:ext cx="4933244" cy="2554545"/>
          </a:xfrm>
          <a:prstGeom prst="rect">
            <a:avLst/>
          </a:prstGeom>
          <a:noFill/>
          <a:ln>
            <a:noFill/>
          </a:ln>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2000" dirty="0"/>
              <a:t>Your customer should have 24 months of overtime income for the income to be acceptable !</a:t>
            </a:r>
          </a:p>
          <a:p>
            <a:pPr eaLnBrk="1" hangingPunct="1">
              <a:spcBef>
                <a:spcPct val="50000"/>
              </a:spcBef>
            </a:pPr>
            <a:endParaRPr lang="en-US" sz="2000" dirty="0"/>
          </a:p>
          <a:p>
            <a:pPr eaLnBrk="1" hangingPunct="1">
              <a:spcBef>
                <a:spcPct val="50000"/>
              </a:spcBef>
            </a:pPr>
            <a:r>
              <a:rPr lang="en-US" sz="2000" dirty="0"/>
              <a:t>You should review W-2 Forms and Paystubs to calculate the average overtime income !</a:t>
            </a:r>
          </a:p>
        </p:txBody>
      </p:sp>
      <p:sp>
        <p:nvSpPr>
          <p:cNvPr id="6" name="Text Box 7"/>
          <p:cNvSpPr txBox="1">
            <a:spLocks noChangeArrowheads="1"/>
          </p:cNvSpPr>
          <p:nvPr/>
        </p:nvSpPr>
        <p:spPr bwMode="auto">
          <a:xfrm>
            <a:off x="6434667" y="1597377"/>
            <a:ext cx="5034843" cy="2940756"/>
          </a:xfrm>
          <a:prstGeom prst="rect">
            <a:avLst/>
          </a:prstGeom>
          <a:noFill/>
          <a:ln>
            <a:noFill/>
          </a:ln>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2000" b="1" dirty="0"/>
              <a:t>$18,720.00 base salary</a:t>
            </a:r>
          </a:p>
          <a:p>
            <a:pPr algn="ctr" eaLnBrk="1" hangingPunct="1"/>
            <a:r>
              <a:rPr lang="en-US" sz="2000" b="1" dirty="0"/>
              <a:t>W-2 indicates $26,435.00</a:t>
            </a:r>
          </a:p>
          <a:p>
            <a:pPr eaLnBrk="1" hangingPunct="1"/>
            <a:endParaRPr lang="en-US" dirty="0"/>
          </a:p>
          <a:p>
            <a:pPr algn="ctr" eaLnBrk="1" hangingPunct="1"/>
            <a:r>
              <a:rPr lang="en-US" sz="2400" dirty="0"/>
              <a:t>$26,435.00 W-2 Statement - $18,720.00 base salary = </a:t>
            </a:r>
          </a:p>
          <a:p>
            <a:pPr algn="ctr" eaLnBrk="1" hangingPunct="1"/>
            <a:endParaRPr lang="en-US" sz="2400" dirty="0"/>
          </a:p>
          <a:p>
            <a:pPr algn="ctr" eaLnBrk="1" hangingPunct="1"/>
            <a:r>
              <a:rPr lang="en-US" sz="2400" dirty="0"/>
              <a:t>$7,715.00/12 = $642.92 average monthly overtime amount</a:t>
            </a:r>
          </a:p>
        </p:txBody>
      </p:sp>
    </p:spTree>
    <p:extLst>
      <p:ext uri="{BB962C8B-B14F-4D97-AF65-F5344CB8AC3E}">
        <p14:creationId xmlns:p14="http://schemas.microsoft.com/office/powerpoint/2010/main" val="23146890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Commissioned Income</a:t>
            </a:r>
            <a:endParaRPr lang="en-IN" b="1" dirty="0">
              <a:latin typeface="Arial" charset="0"/>
            </a:endParaRPr>
          </a:p>
        </p:txBody>
      </p:sp>
      <p:sp>
        <p:nvSpPr>
          <p:cNvPr id="3" name="Content Placeholder 2"/>
          <p:cNvSpPr>
            <a:spLocks noGrp="1"/>
          </p:cNvSpPr>
          <p:nvPr>
            <p:ph idx="1"/>
          </p:nvPr>
        </p:nvSpPr>
        <p:spPr>
          <a:xfrm>
            <a:off x="914399" y="1509712"/>
            <a:ext cx="10588979" cy="4021843"/>
          </a:xfrm>
        </p:spPr>
        <p:txBody>
          <a:bodyPr>
            <a:normAutofit fontScale="77500" lnSpcReduction="20000"/>
          </a:bodyPr>
          <a:lstStyle/>
          <a:p>
            <a:pPr>
              <a:defRPr/>
            </a:pPr>
            <a:r>
              <a:rPr lang="en-US" sz="2800" b="1" dirty="0">
                <a:latin typeface="Arial" charset="0"/>
              </a:rPr>
              <a:t>Base Salary = $25,000.00</a:t>
            </a:r>
          </a:p>
          <a:p>
            <a:pPr>
              <a:defRPr/>
            </a:pPr>
            <a:endParaRPr lang="en-US" sz="2800" b="1" dirty="0">
              <a:latin typeface="Arial" charset="0"/>
            </a:endParaRPr>
          </a:p>
          <a:p>
            <a:pPr>
              <a:defRPr/>
            </a:pPr>
            <a:r>
              <a:rPr lang="en-US" sz="2800" b="1" dirty="0">
                <a:latin typeface="Arial" charset="0"/>
              </a:rPr>
              <a:t>2004 W-2 =	$66,720.00</a:t>
            </a:r>
          </a:p>
          <a:p>
            <a:pPr>
              <a:defRPr/>
            </a:pPr>
            <a:r>
              <a:rPr lang="en-US" sz="2800" b="1" dirty="0">
                <a:latin typeface="Arial" charset="0"/>
              </a:rPr>
              <a:t>2005 W-2 =	$68,671.00</a:t>
            </a:r>
          </a:p>
          <a:p>
            <a:pPr>
              <a:defRPr/>
            </a:pPr>
            <a:endParaRPr lang="en-US" sz="2800" b="1" dirty="0">
              <a:latin typeface="Arial" charset="0"/>
            </a:endParaRPr>
          </a:p>
          <a:p>
            <a:pPr>
              <a:defRPr/>
            </a:pPr>
            <a:r>
              <a:rPr lang="en-US" b="1" dirty="0">
                <a:latin typeface="Arial" charset="0"/>
              </a:rPr>
              <a:t>$66,720.00 - 2004 W-2 = $25,000.00 base salary = $41,720.00 commission for 2004</a:t>
            </a:r>
          </a:p>
          <a:p>
            <a:pPr>
              <a:defRPr/>
            </a:pPr>
            <a:endParaRPr lang="en-US" b="1" dirty="0">
              <a:latin typeface="Arial" charset="0"/>
            </a:endParaRPr>
          </a:p>
          <a:p>
            <a:pPr>
              <a:defRPr/>
            </a:pPr>
            <a:r>
              <a:rPr lang="en-US" b="1" dirty="0">
                <a:latin typeface="Arial" charset="0"/>
              </a:rPr>
              <a:t>$68,671.00 - 2005 W-2 = $25,000.00 base salary = $43,671.00 commission for 2005</a:t>
            </a:r>
          </a:p>
          <a:p>
            <a:pPr>
              <a:defRPr/>
            </a:pPr>
            <a:endParaRPr lang="en-US" b="1" dirty="0">
              <a:latin typeface="Arial" charset="0"/>
            </a:endParaRPr>
          </a:p>
          <a:p>
            <a:pPr>
              <a:defRPr/>
            </a:pPr>
            <a:r>
              <a:rPr lang="en-US" b="1" dirty="0">
                <a:latin typeface="Arial" charset="0"/>
              </a:rPr>
              <a:t>$41,720.00 (2004) + $43,671.00 (2005) = $85,391.00/24 months = $3,557.96 average monthly commission income.</a:t>
            </a:r>
          </a:p>
          <a:p>
            <a:pPr marL="0" indent="0">
              <a:buNone/>
            </a:pP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122</a:t>
            </a:fld>
            <a:endParaRPr lang="en-US">
              <a:solidFill>
                <a:srgbClr val="000000"/>
              </a:solidFill>
            </a:endParaRPr>
          </a:p>
        </p:txBody>
      </p:sp>
    </p:spTree>
    <p:extLst>
      <p:ext uri="{BB962C8B-B14F-4D97-AF65-F5344CB8AC3E}">
        <p14:creationId xmlns:p14="http://schemas.microsoft.com/office/powerpoint/2010/main" val="3643428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Bonus Income</a:t>
            </a:r>
            <a:endParaRPr lang="en-IN" b="1" dirty="0">
              <a:latin typeface="Arial" charset="0"/>
            </a:endParaRPr>
          </a:p>
        </p:txBody>
      </p:sp>
      <p:sp>
        <p:nvSpPr>
          <p:cNvPr id="3" name="Content Placeholder 2"/>
          <p:cNvSpPr>
            <a:spLocks noGrp="1"/>
          </p:cNvSpPr>
          <p:nvPr>
            <p:ph idx="1"/>
          </p:nvPr>
        </p:nvSpPr>
        <p:spPr/>
        <p:txBody>
          <a:bodyPr/>
          <a:lstStyle/>
          <a:p>
            <a:pPr algn="just"/>
            <a:endParaRPr lang="en-US" sz="2400" dirty="0"/>
          </a:p>
          <a:p>
            <a:pPr algn="just"/>
            <a:r>
              <a:rPr lang="en-US" sz="2400" dirty="0"/>
              <a:t>Calculating bonus income is virtually the same as calculating commission income.  You must take a 24 month average and divide in order to receive a monthly bonus amount.  </a:t>
            </a:r>
          </a:p>
          <a:p>
            <a:pPr marL="0" indent="0" algn="just">
              <a:buNone/>
            </a:pPr>
            <a:endParaRPr lang="en-US" sz="2400" dirty="0"/>
          </a:p>
          <a:p>
            <a:pPr algn="just"/>
            <a:r>
              <a:rPr lang="en-US" sz="2400" dirty="0"/>
              <a:t>Additionally, a Verification of Employment should accompany any W-2s and paystubs indicating the likelihood of continued bonus amounts. </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123</a:t>
            </a:fld>
            <a:endParaRPr lang="en-US">
              <a:solidFill>
                <a:srgbClr val="000000"/>
              </a:solidFill>
            </a:endParaRPr>
          </a:p>
        </p:txBody>
      </p:sp>
    </p:spTree>
    <p:extLst>
      <p:ext uri="{BB962C8B-B14F-4D97-AF65-F5344CB8AC3E}">
        <p14:creationId xmlns:p14="http://schemas.microsoft.com/office/powerpoint/2010/main" val="1936740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Retirement Income</a:t>
            </a:r>
            <a:endParaRPr lang="en-IN" b="1" dirty="0">
              <a:latin typeface="Arial" charset="0"/>
            </a:endParaRPr>
          </a:p>
        </p:txBody>
      </p:sp>
      <p:sp>
        <p:nvSpPr>
          <p:cNvPr id="3" name="Content Placeholder 2"/>
          <p:cNvSpPr>
            <a:spLocks noGrp="1"/>
          </p:cNvSpPr>
          <p:nvPr>
            <p:ph idx="1"/>
          </p:nvPr>
        </p:nvSpPr>
        <p:spPr/>
        <p:txBody>
          <a:bodyPr/>
          <a:lstStyle/>
          <a:p>
            <a:pPr algn="just"/>
            <a:r>
              <a:rPr lang="en-US" sz="2400" dirty="0"/>
              <a:t>For borrowers with retirement income, you are able to gross it up by 1.25% (if amount is NOT taxed).  </a:t>
            </a:r>
          </a:p>
          <a:p>
            <a:pPr algn="just"/>
            <a:endParaRPr lang="en-US" sz="2400" dirty="0"/>
          </a:p>
          <a:p>
            <a:pPr algn="just"/>
            <a:r>
              <a:rPr lang="en-US" sz="2400" dirty="0"/>
              <a:t>For pensions, you will need to obtain award letters or copy of bank statements.  </a:t>
            </a:r>
          </a:p>
          <a:p>
            <a:pPr algn="just"/>
            <a:endParaRPr lang="en-US" sz="2400" dirty="0"/>
          </a:p>
          <a:p>
            <a:pPr algn="just"/>
            <a:r>
              <a:rPr lang="en-US" sz="2400" dirty="0"/>
              <a:t>You should check with specific lender guidelines for how many months bank statements will be required.</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124</a:t>
            </a:fld>
            <a:endParaRPr lang="en-US">
              <a:solidFill>
                <a:srgbClr val="000000"/>
              </a:solidFill>
            </a:endParaRPr>
          </a:p>
        </p:txBody>
      </p:sp>
    </p:spTree>
    <p:extLst>
      <p:ext uri="{BB962C8B-B14F-4D97-AF65-F5344CB8AC3E}">
        <p14:creationId xmlns:p14="http://schemas.microsoft.com/office/powerpoint/2010/main" val="8503538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Rental Income</a:t>
            </a:r>
            <a:endParaRPr lang="en-IN" b="1" dirty="0">
              <a:latin typeface="Arial" charset="0"/>
            </a:endParaRPr>
          </a:p>
        </p:txBody>
      </p:sp>
      <p:sp>
        <p:nvSpPr>
          <p:cNvPr id="3" name="Content Placeholder 2"/>
          <p:cNvSpPr>
            <a:spLocks noGrp="1"/>
          </p:cNvSpPr>
          <p:nvPr>
            <p:ph idx="1"/>
          </p:nvPr>
        </p:nvSpPr>
        <p:spPr/>
        <p:txBody>
          <a:bodyPr/>
          <a:lstStyle/>
          <a:p>
            <a:r>
              <a:rPr lang="en-US" sz="2000" dirty="0"/>
              <a:t>On the Schedule E portion of  the tax return, you will find the gross rental receipts.  </a:t>
            </a:r>
          </a:p>
          <a:p>
            <a:r>
              <a:rPr lang="en-US" sz="2000" dirty="0"/>
              <a:t>You must multiply this by 75% LESS the current mortgage payment and divide by 12 to get the </a:t>
            </a:r>
            <a:r>
              <a:rPr lang="en-US" sz="2000" i="1" dirty="0"/>
              <a:t>monthly</a:t>
            </a:r>
            <a:r>
              <a:rPr lang="en-US" sz="2000" dirty="0"/>
              <a:t> rental income </a:t>
            </a:r>
          </a:p>
          <a:p>
            <a:endParaRPr lang="en-US" sz="2000" dirty="0"/>
          </a:p>
          <a:p>
            <a:pPr algn="just"/>
            <a:r>
              <a:rPr lang="en-US" sz="2000" b="1" dirty="0"/>
              <a:t>$10,800.00 gross rental receipts</a:t>
            </a:r>
          </a:p>
          <a:p>
            <a:pPr algn="just"/>
            <a:r>
              <a:rPr lang="en-US" sz="2000" b="1" dirty="0"/>
              <a:t>$5,400.00 yearly mortgage payments</a:t>
            </a:r>
          </a:p>
          <a:p>
            <a:pPr algn="just"/>
            <a:r>
              <a:rPr lang="en-US" sz="2000" b="1" dirty="0"/>
              <a:t>$10,800.00 gross rental receipts X 75% = $8,100.00 - $5,400.00 annual mortgage payments = $2,700.00/12 = $225.00 monthly rental income</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125</a:t>
            </a:fld>
            <a:endParaRPr lang="en-US">
              <a:solidFill>
                <a:srgbClr val="000000"/>
              </a:solidFill>
            </a:endParaRPr>
          </a:p>
        </p:txBody>
      </p:sp>
    </p:spTree>
    <p:extLst>
      <p:ext uri="{BB962C8B-B14F-4D97-AF65-F5344CB8AC3E}">
        <p14:creationId xmlns:p14="http://schemas.microsoft.com/office/powerpoint/2010/main" val="2035100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Dividend/Interest Income</a:t>
            </a:r>
            <a:endParaRPr lang="en-IN" b="1" dirty="0">
              <a:latin typeface="Arial" charset="0"/>
            </a:endParaRPr>
          </a:p>
        </p:txBody>
      </p:sp>
      <p:sp>
        <p:nvSpPr>
          <p:cNvPr id="3" name="Content Placeholder 2"/>
          <p:cNvSpPr>
            <a:spLocks noGrp="1"/>
          </p:cNvSpPr>
          <p:nvPr>
            <p:ph idx="1"/>
          </p:nvPr>
        </p:nvSpPr>
        <p:spPr/>
        <p:txBody>
          <a:bodyPr/>
          <a:lstStyle/>
          <a:p>
            <a:endParaRPr lang="en-US" sz="2000" dirty="0">
              <a:latin typeface="Arial" charset="0"/>
            </a:endParaRPr>
          </a:p>
          <a:p>
            <a:r>
              <a:rPr lang="en-US" sz="2000" dirty="0">
                <a:latin typeface="Arial" charset="0"/>
              </a:rPr>
              <a:t>If a borrower has dividends or interest income, you may use the actual amount of income received. </a:t>
            </a:r>
          </a:p>
          <a:p>
            <a:pPr marL="0" indent="0">
              <a:buNone/>
            </a:pPr>
            <a:r>
              <a:rPr lang="en-US" sz="2000" dirty="0">
                <a:latin typeface="Arial" charset="0"/>
              </a:rPr>
              <a:t> </a:t>
            </a:r>
          </a:p>
          <a:p>
            <a:r>
              <a:rPr lang="en-US" sz="2000" dirty="0">
                <a:latin typeface="Arial" charset="0"/>
              </a:rPr>
              <a:t>It is common for a lender to require at least 12 months of bank statements showing regular monthly deposits from a financial institution. </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126</a:t>
            </a:fld>
            <a:endParaRPr lang="en-US">
              <a:solidFill>
                <a:srgbClr val="000000"/>
              </a:solidFill>
            </a:endParaRPr>
          </a:p>
        </p:txBody>
      </p:sp>
    </p:spTree>
    <p:extLst>
      <p:ext uri="{BB962C8B-B14F-4D97-AF65-F5344CB8AC3E}">
        <p14:creationId xmlns:p14="http://schemas.microsoft.com/office/powerpoint/2010/main" val="40340988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37822" y="2390071"/>
            <a:ext cx="10181167" cy="1470025"/>
          </a:xfrm>
        </p:spPr>
        <p:txBody>
          <a:bodyPr/>
          <a:lstStyle/>
          <a:p>
            <a:r>
              <a:rPr lang="en-IN" b="1" dirty="0"/>
              <a:t>Ratios in Mortgage</a:t>
            </a:r>
            <a:endParaRPr lang="en-IN" dirty="0"/>
          </a:p>
        </p:txBody>
      </p:sp>
    </p:spTree>
    <p:extLst>
      <p:ext uri="{BB962C8B-B14F-4D97-AF65-F5344CB8AC3E}">
        <p14:creationId xmlns:p14="http://schemas.microsoft.com/office/powerpoint/2010/main" val="23758072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Loan-to-Value Ratio (LTV)</a:t>
            </a:r>
            <a:endParaRPr lang="en-IN" dirty="0"/>
          </a:p>
        </p:txBody>
      </p:sp>
      <p:sp>
        <p:nvSpPr>
          <p:cNvPr id="3" name="Content Placeholder 2"/>
          <p:cNvSpPr>
            <a:spLocks noGrp="1"/>
          </p:cNvSpPr>
          <p:nvPr>
            <p:ph idx="1"/>
          </p:nvPr>
        </p:nvSpPr>
        <p:spPr/>
        <p:txBody>
          <a:bodyPr>
            <a:normAutofit lnSpcReduction="10000"/>
          </a:bodyPr>
          <a:lstStyle/>
          <a:p>
            <a:pPr algn="just">
              <a:defRPr/>
            </a:pPr>
            <a:r>
              <a:rPr lang="en-US" sz="2400" dirty="0">
                <a:latin typeface="Arial" charset="0"/>
              </a:rPr>
              <a:t>The Loan-to-Value ratio is a percentage that refers to the amount of the loan divided by either the property's Appraised Value or current Purchase Price whichever is less. </a:t>
            </a:r>
          </a:p>
          <a:p>
            <a:pPr algn="just">
              <a:defRPr/>
            </a:pPr>
            <a:r>
              <a:rPr lang="en-US" sz="2400" dirty="0">
                <a:latin typeface="Arial" charset="0"/>
              </a:rPr>
              <a:t>The inverse of the LTV ratio on a purchase loan is the down payment.</a:t>
            </a:r>
          </a:p>
          <a:p>
            <a:pPr algn="just">
              <a:defRPr/>
            </a:pPr>
            <a:r>
              <a:rPr lang="en-US" sz="2400" dirty="0">
                <a:latin typeface="Arial" charset="0"/>
              </a:rPr>
              <a:t>For example, if the lender's LTV ratio on a particular loan is 90%, then the borrower must come up with the remaining 10% as the down payment.</a:t>
            </a:r>
          </a:p>
          <a:p>
            <a:pPr algn="just">
              <a:lnSpc>
                <a:spcPct val="90000"/>
              </a:lnSpc>
            </a:pPr>
            <a:r>
              <a:rPr lang="en-US" dirty="0"/>
              <a:t>To Calculate LTV ratio: Divide the loan amount by the purchase price or appraised value whichever is lower.</a:t>
            </a:r>
          </a:p>
          <a:p>
            <a:pPr algn="just">
              <a:lnSpc>
                <a:spcPct val="90000"/>
              </a:lnSpc>
              <a:buNone/>
            </a:pPr>
            <a:r>
              <a:rPr lang="en-US" b="1" dirty="0"/>
              <a:t>Example:</a:t>
            </a:r>
          </a:p>
          <a:p>
            <a:pPr algn="just">
              <a:lnSpc>
                <a:spcPct val="90000"/>
              </a:lnSpc>
            </a:pPr>
            <a:r>
              <a:rPr lang="en-US" dirty="0"/>
              <a:t>$90,000 loan amount/ $100,000 purchase price = 90% LTV</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128</a:t>
            </a:fld>
            <a:endParaRPr lang="en-US">
              <a:solidFill>
                <a:srgbClr val="000000"/>
              </a:solidFill>
            </a:endParaRPr>
          </a:p>
        </p:txBody>
      </p:sp>
    </p:spTree>
    <p:extLst>
      <p:ext uri="{BB962C8B-B14F-4D97-AF65-F5344CB8AC3E}">
        <p14:creationId xmlns:p14="http://schemas.microsoft.com/office/powerpoint/2010/main" val="28757016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718" y="309563"/>
            <a:ext cx="11128664" cy="1143000"/>
          </a:xfrm>
        </p:spPr>
        <p:txBody>
          <a:bodyPr/>
          <a:lstStyle/>
          <a:p>
            <a:r>
              <a:rPr lang="en-US" b="1" dirty="0">
                <a:latin typeface="Arial" charset="0"/>
              </a:rPr>
              <a:t>Cumulative/Combined Loan To Value (CLTV)</a:t>
            </a:r>
            <a:endParaRPr lang="en-IN" b="1" dirty="0">
              <a:latin typeface="Arial" charset="0"/>
            </a:endParaRPr>
          </a:p>
        </p:txBody>
      </p:sp>
      <p:sp>
        <p:nvSpPr>
          <p:cNvPr id="3" name="Content Placeholder 2"/>
          <p:cNvSpPr>
            <a:spLocks noGrp="1"/>
          </p:cNvSpPr>
          <p:nvPr>
            <p:ph idx="1"/>
          </p:nvPr>
        </p:nvSpPr>
        <p:spPr>
          <a:xfrm>
            <a:off x="914400" y="1509713"/>
            <a:ext cx="5204178" cy="3878262"/>
          </a:xfrm>
        </p:spPr>
        <p:txBody>
          <a:bodyPr/>
          <a:lstStyle/>
          <a:p>
            <a:pPr algn="just" fontAlgn="auto">
              <a:lnSpc>
                <a:spcPct val="90000"/>
              </a:lnSpc>
              <a:spcAft>
                <a:spcPts val="0"/>
              </a:spcAft>
              <a:defRPr/>
            </a:pPr>
            <a:r>
              <a:rPr lang="en-US" sz="2400" dirty="0"/>
              <a:t>Cumulative Loan To Value (CLTV) is calculated when there is a 2nd mortgage or other financing in addition to the first.  </a:t>
            </a:r>
          </a:p>
          <a:p>
            <a:pPr algn="just" fontAlgn="auto">
              <a:lnSpc>
                <a:spcPct val="90000"/>
              </a:lnSpc>
              <a:spcAft>
                <a:spcPts val="0"/>
              </a:spcAft>
              <a:defRPr/>
            </a:pPr>
            <a:r>
              <a:rPr lang="en-US" sz="2400" dirty="0"/>
              <a:t>One reason why a borrower may want a 2nd mortgage or other financing for a purchase transaction is to avoid mortgage insurance.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129</a:t>
            </a:fld>
            <a:endParaRPr lang="en-US">
              <a:solidFill>
                <a:srgbClr val="000000"/>
              </a:solidFill>
            </a:endParaRPr>
          </a:p>
        </p:txBody>
      </p:sp>
      <p:sp>
        <p:nvSpPr>
          <p:cNvPr id="5" name="Content Placeholder 2"/>
          <p:cNvSpPr txBox="1">
            <a:spLocks/>
          </p:cNvSpPr>
          <p:nvPr/>
        </p:nvSpPr>
        <p:spPr bwMode="auto">
          <a:xfrm>
            <a:off x="6536267" y="1452563"/>
            <a:ext cx="4741333"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marL="290513" indent="-290513" algn="l" rtl="0" eaLnBrk="1" fontAlgn="base" hangingPunct="1">
              <a:spcBef>
                <a:spcPct val="40000"/>
              </a:spcBef>
              <a:spcAft>
                <a:spcPct val="0"/>
              </a:spcAft>
              <a:buClr>
                <a:srgbClr val="F48C0E"/>
              </a:buClr>
              <a:buFont typeface="Trade Gothic" charset="0"/>
              <a:buChar char="&gt;"/>
              <a:defRPr sz="2200">
                <a:solidFill>
                  <a:schemeClr val="tx1"/>
                </a:solidFill>
                <a:latin typeface="+mn-lt"/>
                <a:ea typeface="+mn-ea"/>
                <a:cs typeface="+mn-cs"/>
              </a:defRPr>
            </a:lvl1pPr>
            <a:lvl2pPr marL="592138"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nSpc>
                <a:spcPct val="90000"/>
              </a:lnSpc>
            </a:pPr>
            <a:r>
              <a:rPr lang="en-IN" kern="0" dirty="0"/>
              <a:t>EXAMPLE:</a:t>
            </a:r>
          </a:p>
          <a:p>
            <a:pPr>
              <a:lnSpc>
                <a:spcPct val="90000"/>
              </a:lnSpc>
            </a:pPr>
            <a:r>
              <a:rPr lang="en-IN" kern="0" dirty="0"/>
              <a:t>$200,000.00 purchase price</a:t>
            </a:r>
          </a:p>
          <a:p>
            <a:pPr>
              <a:lnSpc>
                <a:spcPct val="90000"/>
              </a:lnSpc>
            </a:pPr>
            <a:r>
              <a:rPr lang="en-IN" kern="0" dirty="0"/>
              <a:t>$160,000.00 first mortgage</a:t>
            </a:r>
          </a:p>
          <a:p>
            <a:pPr>
              <a:lnSpc>
                <a:spcPct val="90000"/>
              </a:lnSpc>
            </a:pPr>
            <a:r>
              <a:rPr lang="en-IN" kern="0" dirty="0"/>
              <a:t>+  20,000.00 second mortgage</a:t>
            </a:r>
          </a:p>
          <a:p>
            <a:pPr>
              <a:lnSpc>
                <a:spcPct val="90000"/>
              </a:lnSpc>
            </a:pPr>
            <a:r>
              <a:rPr lang="en-IN" kern="0" dirty="0"/>
              <a:t>=180,000.00 cumulative liens</a:t>
            </a:r>
          </a:p>
          <a:p>
            <a:pPr>
              <a:lnSpc>
                <a:spcPct val="90000"/>
              </a:lnSpc>
            </a:pPr>
            <a:r>
              <a:rPr lang="en-IN" kern="0" dirty="0"/>
              <a:t>$160,000.00 (80%)  + $20,000.00 (10%) = $180,000.00 / $200,000.00 purchase price = 90% CLTV</a:t>
            </a:r>
          </a:p>
          <a:p>
            <a:endParaRPr lang="en-IN" kern="0" dirty="0"/>
          </a:p>
        </p:txBody>
      </p:sp>
    </p:spTree>
    <p:extLst>
      <p:ext uri="{BB962C8B-B14F-4D97-AF65-F5344CB8AC3E}">
        <p14:creationId xmlns:p14="http://schemas.microsoft.com/office/powerpoint/2010/main" val="484840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Closing</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US" sz="1600" dirty="0"/>
              <a:t>Closing is the signing and recording of loan documentation, plus the disbursement of loan funds. It is the point in the loan transaction that the loan request becomes a mortgage lien. </a:t>
            </a:r>
            <a:r>
              <a:rPr lang="en-IN" sz="1600" dirty="0"/>
              <a:t>The finalizing of the sale of a property, as its title is transferred from the seller to the buyer. also called settlement.</a:t>
            </a:r>
          </a:p>
          <a:p>
            <a:pPr algn="just"/>
            <a:r>
              <a:rPr lang="en-IN" sz="1600" dirty="0"/>
              <a:t>Closing procedures vary from state to state and even county to county, but the following parties will generally be present at the closing or settlement meeting: </a:t>
            </a:r>
          </a:p>
          <a:p>
            <a:pPr lvl="1" algn="just"/>
            <a:r>
              <a:rPr lang="en-IN" sz="1600" dirty="0"/>
              <a:t>Closing agent, who might work for the lender or the title company.</a:t>
            </a:r>
          </a:p>
          <a:p>
            <a:pPr lvl="1" algn="just"/>
            <a:r>
              <a:rPr lang="en-IN" sz="1600" dirty="0"/>
              <a:t>Attorney: The closing agent might be an attorney representing the borrower or the lender. Both sides may have attorneys. </a:t>
            </a:r>
          </a:p>
          <a:p>
            <a:pPr lvl="1" algn="just"/>
            <a:r>
              <a:rPr lang="en-IN" sz="1600" dirty="0"/>
              <a:t>Title company representative: To provide written evidence of the ownership of the property.</a:t>
            </a:r>
          </a:p>
          <a:p>
            <a:pPr lvl="1" algn="just"/>
            <a:r>
              <a:rPr lang="en-IN" sz="1600" dirty="0"/>
              <a:t>Home seller.</a:t>
            </a:r>
          </a:p>
          <a:p>
            <a:pPr lvl="1" algn="just"/>
            <a:r>
              <a:rPr lang="en-IN" sz="1600" dirty="0"/>
              <a:t>Seller's real estate agent.</a:t>
            </a:r>
          </a:p>
          <a:p>
            <a:pPr lvl="1" algn="just"/>
            <a:r>
              <a:rPr lang="en-IN" sz="1600" dirty="0"/>
              <a:t>The mortgagor.</a:t>
            </a:r>
          </a:p>
          <a:p>
            <a:pPr lvl="1" algn="just"/>
            <a:r>
              <a:rPr lang="en-IN" sz="1600" dirty="0"/>
              <a:t>Lender, also known as the mortgagee.</a:t>
            </a:r>
          </a:p>
          <a:p>
            <a:pPr lvl="1" algn="just">
              <a:buFont typeface="Arial" panose="020B0604020202020204" pitchFamily="34" charset="0"/>
              <a:buNone/>
            </a:pPr>
            <a:endParaRPr lang="en-IN" sz="1600" dirty="0"/>
          </a:p>
          <a:p>
            <a:pPr algn="just"/>
            <a:r>
              <a:rPr lang="en-IN" sz="1600" dirty="0"/>
              <a:t>The closing agent conducts the settlement meeting and makes sure that all documents are signed and recorded and that closing fees and escrow payments are paid and properly distributed.</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a:t>
            </a:fld>
            <a:endParaRPr lang="en-US">
              <a:solidFill>
                <a:srgbClr val="000000"/>
              </a:solidFill>
            </a:endParaRPr>
          </a:p>
        </p:txBody>
      </p:sp>
    </p:spTree>
    <p:extLst>
      <p:ext uri="{BB962C8B-B14F-4D97-AF65-F5344CB8AC3E}">
        <p14:creationId xmlns:p14="http://schemas.microsoft.com/office/powerpoint/2010/main" val="19113274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9563"/>
            <a:ext cx="10363200" cy="937346"/>
          </a:xfrm>
        </p:spPr>
        <p:txBody>
          <a:bodyPr/>
          <a:lstStyle/>
          <a:p>
            <a:r>
              <a:rPr lang="en-US" b="1" dirty="0">
                <a:latin typeface="Arial" charset="0"/>
              </a:rPr>
              <a:t>Housing Ratio</a:t>
            </a:r>
            <a:endParaRPr lang="en-IN" b="1" dirty="0">
              <a:latin typeface="Arial" charset="0"/>
            </a:endParaRPr>
          </a:p>
        </p:txBody>
      </p:sp>
      <p:sp>
        <p:nvSpPr>
          <p:cNvPr id="3" name="Content Placeholder 2"/>
          <p:cNvSpPr>
            <a:spLocks noGrp="1"/>
          </p:cNvSpPr>
          <p:nvPr>
            <p:ph idx="1"/>
          </p:nvPr>
        </p:nvSpPr>
        <p:spPr>
          <a:xfrm>
            <a:off x="914400" y="1509713"/>
            <a:ext cx="10611556" cy="4089576"/>
          </a:xfrm>
        </p:spPr>
        <p:txBody>
          <a:bodyPr>
            <a:normAutofit fontScale="92500" lnSpcReduction="10000"/>
          </a:bodyPr>
          <a:lstStyle/>
          <a:p>
            <a:r>
              <a:rPr lang="en-US" sz="2400" dirty="0"/>
              <a:t>The housing ratio is also known as the front-end ratio. It is calculated using the following formula:</a:t>
            </a:r>
          </a:p>
          <a:p>
            <a:endParaRPr lang="en-US" sz="2400" dirty="0"/>
          </a:p>
          <a:p>
            <a:endParaRPr lang="en-US" sz="2400" dirty="0"/>
          </a:p>
          <a:p>
            <a:r>
              <a:rPr lang="en-US" dirty="0"/>
              <a:t>Items that are included in the Monthly Housing Expense are:</a:t>
            </a:r>
          </a:p>
          <a:p>
            <a:pPr lvl="1"/>
            <a:r>
              <a:rPr lang="en-US" dirty="0"/>
              <a:t>Mortgage Loan Payments of Principal &amp; Interest = 	P &amp; I</a:t>
            </a:r>
          </a:p>
          <a:p>
            <a:pPr lvl="1"/>
            <a:r>
              <a:rPr lang="en-US" dirty="0"/>
              <a:t>Real Estate Taxes =				T</a:t>
            </a:r>
          </a:p>
          <a:p>
            <a:pPr lvl="1"/>
            <a:r>
              <a:rPr lang="en-US" dirty="0"/>
              <a:t>Hazard Insurance = 				I</a:t>
            </a:r>
          </a:p>
          <a:p>
            <a:pPr lvl="1"/>
            <a:r>
              <a:rPr lang="en-US" dirty="0"/>
              <a:t>Homeowners Association Dues/ if applicable = 	HOA</a:t>
            </a:r>
          </a:p>
          <a:p>
            <a:pPr lvl="1"/>
            <a:r>
              <a:rPr lang="en-US" dirty="0"/>
              <a:t>Mortgage Insurance = 			MI</a:t>
            </a:r>
          </a:p>
          <a:p>
            <a:pPr lvl="1"/>
            <a:r>
              <a:rPr lang="en-US" dirty="0"/>
              <a:t>Flood Insurance/if applicable = 			I </a:t>
            </a:r>
          </a:p>
          <a:p>
            <a:r>
              <a:rPr lang="en-US" dirty="0"/>
              <a:t>Monthly Housing Expense = 			PITI</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130</a:t>
            </a:fld>
            <a:endParaRPr lang="en-US">
              <a:solidFill>
                <a:srgbClr val="000000"/>
              </a:solidFill>
            </a:endParaRPr>
          </a:p>
        </p:txBody>
      </p:sp>
      <p:pic>
        <p:nvPicPr>
          <p:cNvPr id="6" name="Picture 5"/>
          <p:cNvPicPr>
            <a:picLocks noChangeAspect="1"/>
          </p:cNvPicPr>
          <p:nvPr/>
        </p:nvPicPr>
        <p:blipFill>
          <a:blip r:embed="rId2"/>
          <a:stretch>
            <a:fillRect/>
          </a:stretch>
        </p:blipFill>
        <p:spPr>
          <a:xfrm>
            <a:off x="3466716" y="2009352"/>
            <a:ext cx="7946197" cy="835449"/>
          </a:xfrm>
          <a:prstGeom prst="rect">
            <a:avLst/>
          </a:prstGeom>
        </p:spPr>
      </p:pic>
    </p:spTree>
    <p:extLst>
      <p:ext uri="{BB962C8B-B14F-4D97-AF65-F5344CB8AC3E}">
        <p14:creationId xmlns:p14="http://schemas.microsoft.com/office/powerpoint/2010/main" val="39282563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Example…</a:t>
            </a:r>
            <a:endParaRPr lang="en-IN" b="1" dirty="0">
              <a:latin typeface="Arial" charset="0"/>
            </a:endParaRPr>
          </a:p>
        </p:txBody>
      </p:sp>
      <p:sp>
        <p:nvSpPr>
          <p:cNvPr id="3" name="Content Placeholder 2"/>
          <p:cNvSpPr>
            <a:spLocks noGrp="1"/>
          </p:cNvSpPr>
          <p:nvPr>
            <p:ph idx="1"/>
          </p:nvPr>
        </p:nvSpPr>
        <p:spPr/>
        <p:txBody>
          <a:bodyPr>
            <a:normAutofit lnSpcReduction="10000"/>
          </a:bodyPr>
          <a:lstStyle/>
          <a:p>
            <a:pPr marL="342900" lvl="0" indent="-342900" fontAlgn="auto">
              <a:lnSpc>
                <a:spcPct val="80000"/>
              </a:lnSpc>
              <a:spcBef>
                <a:spcPct val="20000"/>
              </a:spcBef>
              <a:spcAft>
                <a:spcPts val="0"/>
              </a:spcAft>
              <a:buClrTx/>
              <a:buNone/>
              <a:defRPr/>
            </a:pPr>
            <a:r>
              <a:rPr lang="en-US" sz="2800" kern="1200" dirty="0">
                <a:solidFill>
                  <a:prstClr val="black"/>
                </a:solidFill>
                <a:latin typeface="Calibri"/>
              </a:rPr>
              <a:t>$       4,350.00		Borrower’s Gross Monthly Income</a:t>
            </a:r>
          </a:p>
          <a:p>
            <a:pPr marL="342900" lvl="0" indent="-342900" fontAlgn="auto">
              <a:lnSpc>
                <a:spcPct val="80000"/>
              </a:lnSpc>
              <a:spcBef>
                <a:spcPct val="20000"/>
              </a:spcBef>
              <a:spcAft>
                <a:spcPts val="0"/>
              </a:spcAft>
              <a:buClrTx/>
              <a:buNone/>
              <a:defRPr/>
            </a:pPr>
            <a:endParaRPr lang="en-US" sz="2800" kern="1200" dirty="0">
              <a:solidFill>
                <a:prstClr val="black"/>
              </a:solidFill>
              <a:latin typeface="Calibri"/>
            </a:endParaRPr>
          </a:p>
          <a:p>
            <a:pPr marL="342900" lvl="0" indent="-342900" fontAlgn="auto">
              <a:lnSpc>
                <a:spcPct val="80000"/>
              </a:lnSpc>
              <a:spcBef>
                <a:spcPct val="20000"/>
              </a:spcBef>
              <a:spcAft>
                <a:spcPts val="0"/>
              </a:spcAft>
              <a:buClrTx/>
              <a:buNone/>
              <a:defRPr/>
            </a:pPr>
            <a:r>
              <a:rPr lang="en-US" sz="2800" kern="1200" dirty="0">
                <a:solidFill>
                  <a:prstClr val="black"/>
                </a:solidFill>
                <a:latin typeface="Calibri"/>
              </a:rPr>
              <a:t>$	       900.00		Principal &amp; Interest Payment</a:t>
            </a:r>
          </a:p>
          <a:p>
            <a:pPr marL="342900" lvl="0" indent="-342900" fontAlgn="auto">
              <a:lnSpc>
                <a:spcPct val="80000"/>
              </a:lnSpc>
              <a:spcBef>
                <a:spcPct val="20000"/>
              </a:spcBef>
              <a:spcAft>
                <a:spcPts val="0"/>
              </a:spcAft>
              <a:buClrTx/>
              <a:buNone/>
              <a:defRPr/>
            </a:pPr>
            <a:r>
              <a:rPr lang="en-US" sz="2800" kern="1200" dirty="0">
                <a:solidFill>
                  <a:prstClr val="black"/>
                </a:solidFill>
                <a:latin typeface="Calibri"/>
              </a:rPr>
              <a:t>$	       125.00		Real Estate Taxes</a:t>
            </a:r>
          </a:p>
          <a:p>
            <a:pPr marL="342900" lvl="0" indent="-342900" fontAlgn="auto">
              <a:lnSpc>
                <a:spcPct val="80000"/>
              </a:lnSpc>
              <a:spcBef>
                <a:spcPct val="20000"/>
              </a:spcBef>
              <a:spcAft>
                <a:spcPts val="0"/>
              </a:spcAft>
              <a:buClrTx/>
              <a:buNone/>
              <a:defRPr/>
            </a:pPr>
            <a:r>
              <a:rPr lang="en-US" sz="2800" kern="1200" dirty="0">
                <a:solidFill>
                  <a:prstClr val="black"/>
                </a:solidFill>
                <a:latin typeface="Calibri"/>
              </a:rPr>
              <a:t>$	         55.00		Homeowners Insurance</a:t>
            </a:r>
          </a:p>
          <a:p>
            <a:pPr marL="342900" lvl="0" indent="-342900" fontAlgn="auto">
              <a:lnSpc>
                <a:spcPct val="80000"/>
              </a:lnSpc>
              <a:spcBef>
                <a:spcPct val="20000"/>
              </a:spcBef>
              <a:spcAft>
                <a:spcPts val="0"/>
              </a:spcAft>
              <a:buClrTx/>
              <a:buNone/>
              <a:defRPr/>
            </a:pPr>
            <a:r>
              <a:rPr lang="en-US" sz="2800" kern="1200" dirty="0">
                <a:solidFill>
                  <a:prstClr val="black"/>
                </a:solidFill>
                <a:latin typeface="Calibri"/>
              </a:rPr>
              <a:t>$	         60.00		Mortgage Insurance</a:t>
            </a:r>
            <a:endParaRPr lang="en-US" sz="2800" u="sng" kern="1200" dirty="0">
              <a:solidFill>
                <a:prstClr val="black"/>
              </a:solidFill>
              <a:latin typeface="Calibri"/>
            </a:endParaRPr>
          </a:p>
          <a:p>
            <a:pPr marL="342900" lvl="0" indent="-342900" fontAlgn="auto">
              <a:lnSpc>
                <a:spcPct val="80000"/>
              </a:lnSpc>
              <a:spcBef>
                <a:spcPct val="20000"/>
              </a:spcBef>
              <a:spcAft>
                <a:spcPts val="0"/>
              </a:spcAft>
              <a:buClrTx/>
              <a:buNone/>
              <a:defRPr/>
            </a:pPr>
            <a:r>
              <a:rPr lang="en-US" sz="2800" u="sng" kern="1200" dirty="0">
                <a:solidFill>
                  <a:prstClr val="black"/>
                </a:solidFill>
                <a:latin typeface="Calibri"/>
              </a:rPr>
              <a:t>$	         10.00</a:t>
            </a:r>
            <a:r>
              <a:rPr lang="en-US" sz="2800" kern="1200" dirty="0">
                <a:solidFill>
                  <a:prstClr val="black"/>
                </a:solidFill>
                <a:latin typeface="Calibri"/>
              </a:rPr>
              <a:t>		HOA Dues</a:t>
            </a:r>
          </a:p>
          <a:p>
            <a:pPr marL="342900" lvl="0" indent="-342900" fontAlgn="auto">
              <a:lnSpc>
                <a:spcPct val="80000"/>
              </a:lnSpc>
              <a:spcBef>
                <a:spcPct val="20000"/>
              </a:spcBef>
              <a:spcAft>
                <a:spcPts val="0"/>
              </a:spcAft>
              <a:buClrTx/>
              <a:buNone/>
              <a:defRPr/>
            </a:pPr>
            <a:r>
              <a:rPr lang="en-US" sz="2800" kern="1200" dirty="0">
                <a:solidFill>
                  <a:prstClr val="black"/>
                </a:solidFill>
                <a:latin typeface="Calibri"/>
              </a:rPr>
              <a:t>$      1,150.00		Total Monthly Payment</a:t>
            </a:r>
          </a:p>
          <a:p>
            <a:pPr marL="342900" lvl="0" indent="-342900" fontAlgn="auto">
              <a:lnSpc>
                <a:spcPct val="80000"/>
              </a:lnSpc>
              <a:spcBef>
                <a:spcPct val="20000"/>
              </a:spcBef>
              <a:spcAft>
                <a:spcPts val="0"/>
              </a:spcAft>
              <a:buClrTx/>
              <a:buNone/>
              <a:defRPr/>
            </a:pPr>
            <a:endParaRPr lang="en-US" sz="2800" kern="1200" dirty="0">
              <a:solidFill>
                <a:prstClr val="black"/>
              </a:solidFill>
              <a:latin typeface="Calibri"/>
            </a:endParaRPr>
          </a:p>
          <a:p>
            <a:pPr marL="342900" lvl="0" indent="-342900" fontAlgn="auto">
              <a:lnSpc>
                <a:spcPct val="80000"/>
              </a:lnSpc>
              <a:spcBef>
                <a:spcPct val="20000"/>
              </a:spcBef>
              <a:spcAft>
                <a:spcPts val="0"/>
              </a:spcAft>
              <a:buClrTx/>
              <a:buNone/>
              <a:defRPr/>
            </a:pPr>
            <a:r>
              <a:rPr lang="en-US" sz="2800" kern="1200" dirty="0">
                <a:solidFill>
                  <a:prstClr val="black"/>
                </a:solidFill>
                <a:latin typeface="Calibri"/>
              </a:rPr>
              <a:t>$1,150.00 / $4,350.00 = </a:t>
            </a:r>
            <a:r>
              <a:rPr lang="en-US" sz="2800" b="1" kern="1200" dirty="0">
                <a:solidFill>
                  <a:prstClr val="black"/>
                </a:solidFill>
                <a:latin typeface="Calibri"/>
              </a:rPr>
              <a:t>26% Housing Ratio (a.k.a. front end ratio)</a:t>
            </a:r>
          </a:p>
          <a:p>
            <a:pPr marL="0" indent="0">
              <a:buNone/>
            </a:pP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131</a:t>
            </a:fld>
            <a:endParaRPr lang="en-US">
              <a:solidFill>
                <a:srgbClr val="000000"/>
              </a:solidFill>
            </a:endParaRPr>
          </a:p>
        </p:txBody>
      </p:sp>
    </p:spTree>
    <p:extLst>
      <p:ext uri="{BB962C8B-B14F-4D97-AF65-F5344CB8AC3E}">
        <p14:creationId xmlns:p14="http://schemas.microsoft.com/office/powerpoint/2010/main" val="18537879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Total Debt Ratio</a:t>
            </a:r>
            <a:endParaRPr lang="en-IN" b="1" dirty="0">
              <a:latin typeface="Arial" charset="0"/>
            </a:endParaRPr>
          </a:p>
        </p:txBody>
      </p:sp>
      <p:sp>
        <p:nvSpPr>
          <p:cNvPr id="3" name="Content Placeholder 2"/>
          <p:cNvSpPr>
            <a:spLocks noGrp="1"/>
          </p:cNvSpPr>
          <p:nvPr>
            <p:ph idx="1"/>
          </p:nvPr>
        </p:nvSpPr>
        <p:spPr>
          <a:xfrm>
            <a:off x="914399" y="1509712"/>
            <a:ext cx="10577689" cy="4157309"/>
          </a:xfrm>
        </p:spPr>
        <p:txBody>
          <a:bodyPr>
            <a:normAutofit lnSpcReduction="10000"/>
          </a:bodyPr>
          <a:lstStyle/>
          <a:p>
            <a:pPr marL="290513" lvl="1" indent="-290513">
              <a:spcBef>
                <a:spcPct val="40000"/>
              </a:spcBef>
              <a:buClr>
                <a:srgbClr val="F48C0E"/>
              </a:buClr>
              <a:buFont typeface="Trade Gothic" charset="0"/>
              <a:buChar char="&gt;"/>
            </a:pPr>
            <a:r>
              <a:rPr lang="en-IN" dirty="0"/>
              <a:t>Indicates the percentage of income that goes toward paying all recurring debt payments, such as credit card payments, car loan payments, student loan payments, child support payments, alimony payments, and legal judgments.</a:t>
            </a:r>
          </a:p>
          <a:p>
            <a:pPr marL="290513" lvl="1" indent="-290513">
              <a:spcBef>
                <a:spcPct val="40000"/>
              </a:spcBef>
              <a:buClr>
                <a:srgbClr val="F48C0E"/>
              </a:buClr>
              <a:buFont typeface="Trade Gothic" charset="0"/>
              <a:buChar char="&gt;"/>
            </a:pPr>
            <a:r>
              <a:rPr lang="en-IN" dirty="0"/>
              <a:t>This </a:t>
            </a:r>
            <a:r>
              <a:rPr lang="en-US" dirty="0"/>
              <a:t>is Also Known As The Back-End Ratio. It is calculated using the following formula:</a:t>
            </a:r>
          </a:p>
          <a:p>
            <a:pPr marL="290513" lvl="1" indent="-290513">
              <a:spcBef>
                <a:spcPct val="40000"/>
              </a:spcBef>
              <a:buClr>
                <a:srgbClr val="F48C0E"/>
              </a:buClr>
              <a:buFont typeface="Trade Gothic" charset="0"/>
              <a:buChar char="&gt;"/>
            </a:pPr>
            <a:endParaRPr lang="en-US" dirty="0"/>
          </a:p>
          <a:p>
            <a:pPr marL="290513" lvl="1" indent="-290513">
              <a:spcBef>
                <a:spcPct val="40000"/>
              </a:spcBef>
              <a:buClr>
                <a:srgbClr val="F48C0E"/>
              </a:buClr>
              <a:buFont typeface="Trade Gothic" charset="0"/>
              <a:buChar char="&gt;"/>
            </a:pPr>
            <a:endParaRPr lang="en-US" dirty="0"/>
          </a:p>
          <a:p>
            <a:pPr marL="290513" lvl="1" indent="-290513">
              <a:spcBef>
                <a:spcPct val="40000"/>
              </a:spcBef>
              <a:buClr>
                <a:srgbClr val="F48C0E"/>
              </a:buClr>
              <a:buFont typeface="Trade Gothic" charset="0"/>
              <a:buChar char="&gt;"/>
            </a:pPr>
            <a:endParaRPr lang="en-US" dirty="0"/>
          </a:p>
          <a:p>
            <a:pPr marL="290513" lvl="1" indent="-290513">
              <a:spcBef>
                <a:spcPct val="40000"/>
              </a:spcBef>
              <a:buClr>
                <a:srgbClr val="F48C0E"/>
              </a:buClr>
              <a:buFont typeface="Trade Gothic" charset="0"/>
              <a:buChar char="&gt;"/>
            </a:pPr>
            <a:r>
              <a:rPr lang="en-US" dirty="0"/>
              <a:t>The total debt ratio consists of: </a:t>
            </a:r>
          </a:p>
          <a:p>
            <a:pPr lvl="1"/>
            <a:r>
              <a:rPr lang="en-US" sz="1600" dirty="0"/>
              <a:t>Housing Payment (PITI)</a:t>
            </a:r>
          </a:p>
          <a:p>
            <a:pPr lvl="1"/>
            <a:r>
              <a:rPr lang="en-US" sz="1600" dirty="0"/>
              <a:t>Monthly Car Payments (if applicable)</a:t>
            </a:r>
          </a:p>
          <a:p>
            <a:pPr lvl="1"/>
            <a:r>
              <a:rPr lang="en-US" sz="1600" dirty="0"/>
              <a:t>Monthly Minimum Credit Card Payments (if applicable)</a:t>
            </a:r>
          </a:p>
          <a:p>
            <a:pPr lvl="1"/>
            <a:r>
              <a:rPr lang="en-US" sz="1600" dirty="0"/>
              <a:t>Monthly Student Loan Payments (if applicable)</a:t>
            </a:r>
          </a:p>
          <a:p>
            <a:pPr lvl="1"/>
            <a:r>
              <a:rPr lang="en-US" sz="1600" dirty="0"/>
              <a:t>Any Other Monthly Debt </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132</a:t>
            </a:fld>
            <a:endParaRPr lang="en-US">
              <a:solidFill>
                <a:srgbClr val="000000"/>
              </a:solidFill>
            </a:endParaRPr>
          </a:p>
        </p:txBody>
      </p:sp>
      <p:pic>
        <p:nvPicPr>
          <p:cNvPr id="5" name="Picture 4"/>
          <p:cNvPicPr>
            <a:picLocks noChangeAspect="1"/>
          </p:cNvPicPr>
          <p:nvPr/>
        </p:nvPicPr>
        <p:blipFill>
          <a:blip r:embed="rId2"/>
          <a:stretch>
            <a:fillRect/>
          </a:stretch>
        </p:blipFill>
        <p:spPr>
          <a:xfrm>
            <a:off x="1298222" y="2731894"/>
            <a:ext cx="9275525" cy="996566"/>
          </a:xfrm>
          <a:prstGeom prst="rect">
            <a:avLst/>
          </a:prstGeom>
        </p:spPr>
      </p:pic>
    </p:spTree>
    <p:extLst>
      <p:ext uri="{BB962C8B-B14F-4D97-AF65-F5344CB8AC3E}">
        <p14:creationId xmlns:p14="http://schemas.microsoft.com/office/powerpoint/2010/main" val="19506235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Example…</a:t>
            </a:r>
            <a:endParaRPr lang="en-IN" b="1" dirty="0">
              <a:latin typeface="Arial" charset="0"/>
            </a:endParaRPr>
          </a:p>
        </p:txBody>
      </p:sp>
      <p:sp>
        <p:nvSpPr>
          <p:cNvPr id="3" name="Content Placeholder 2"/>
          <p:cNvSpPr>
            <a:spLocks noGrp="1"/>
          </p:cNvSpPr>
          <p:nvPr>
            <p:ph idx="1"/>
          </p:nvPr>
        </p:nvSpPr>
        <p:spPr/>
        <p:txBody>
          <a:bodyPr>
            <a:normAutofit/>
          </a:bodyPr>
          <a:lstStyle/>
          <a:p>
            <a:pPr marL="0" lvl="0" indent="0">
              <a:spcBef>
                <a:spcPct val="0"/>
              </a:spcBef>
              <a:buClrTx/>
              <a:buNone/>
            </a:pPr>
            <a:r>
              <a:rPr lang="en-US" sz="2400" kern="1200" dirty="0">
                <a:solidFill>
                  <a:prstClr val="black"/>
                </a:solidFill>
                <a:latin typeface="Arial" panose="020B0604020202020204" pitchFamily="34" charset="0"/>
              </a:rPr>
              <a:t>$	4,350.00		Borrower’s Gross Monthly Income</a:t>
            </a:r>
          </a:p>
          <a:p>
            <a:pPr marL="0" lvl="0" indent="0">
              <a:spcBef>
                <a:spcPct val="0"/>
              </a:spcBef>
              <a:buClrTx/>
              <a:buNone/>
            </a:pPr>
            <a:endParaRPr lang="en-US" sz="2400" kern="1200" dirty="0">
              <a:solidFill>
                <a:prstClr val="black"/>
              </a:solidFill>
              <a:latin typeface="Arial" panose="020B0604020202020204" pitchFamily="34" charset="0"/>
            </a:endParaRPr>
          </a:p>
          <a:p>
            <a:pPr marL="0" lvl="0" indent="0">
              <a:spcBef>
                <a:spcPct val="0"/>
              </a:spcBef>
              <a:buClrTx/>
              <a:buNone/>
            </a:pPr>
            <a:r>
              <a:rPr lang="en-US" sz="2400" kern="1200" dirty="0">
                <a:solidFill>
                  <a:prstClr val="black"/>
                </a:solidFill>
                <a:latin typeface="Arial" panose="020B0604020202020204" pitchFamily="34" charset="0"/>
              </a:rPr>
              <a:t>$	1,150.00		Total Housing Expense (PITI)</a:t>
            </a:r>
          </a:p>
          <a:p>
            <a:pPr marL="0" lvl="0" indent="0">
              <a:spcBef>
                <a:spcPct val="0"/>
              </a:spcBef>
              <a:buClrTx/>
              <a:buNone/>
            </a:pPr>
            <a:r>
              <a:rPr lang="en-US" sz="2400" kern="1200" dirty="0">
                <a:solidFill>
                  <a:prstClr val="black"/>
                </a:solidFill>
                <a:latin typeface="Arial" panose="020B0604020202020204" pitchFamily="34" charset="0"/>
              </a:rPr>
              <a:t>$	   550.00		Car Payment</a:t>
            </a:r>
          </a:p>
          <a:p>
            <a:pPr marL="0" lvl="0" indent="0">
              <a:spcBef>
                <a:spcPct val="0"/>
              </a:spcBef>
              <a:buClrTx/>
              <a:buNone/>
            </a:pPr>
            <a:r>
              <a:rPr lang="en-US" sz="2400" kern="1200" dirty="0">
                <a:solidFill>
                  <a:prstClr val="black"/>
                </a:solidFill>
                <a:latin typeface="Arial" panose="020B0604020202020204" pitchFamily="34" charset="0"/>
              </a:rPr>
              <a:t>$	   135.00		Student Loan Payment</a:t>
            </a:r>
          </a:p>
          <a:p>
            <a:pPr marL="0" lvl="0" indent="0">
              <a:spcBef>
                <a:spcPct val="0"/>
              </a:spcBef>
              <a:buClrTx/>
              <a:buNone/>
            </a:pPr>
            <a:r>
              <a:rPr lang="en-US" sz="2400" kern="1200" dirty="0">
                <a:solidFill>
                  <a:prstClr val="black"/>
                </a:solidFill>
                <a:latin typeface="Arial" panose="020B0604020202020204" pitchFamily="34" charset="0"/>
              </a:rPr>
              <a:t>$	     25.00		Credit Card Payment</a:t>
            </a:r>
            <a:endParaRPr lang="en-US" sz="2400" u="sng" kern="1200" dirty="0">
              <a:solidFill>
                <a:prstClr val="black"/>
              </a:solidFill>
              <a:latin typeface="Arial" panose="020B0604020202020204" pitchFamily="34" charset="0"/>
            </a:endParaRPr>
          </a:p>
          <a:p>
            <a:pPr marL="0" lvl="0" indent="0">
              <a:spcBef>
                <a:spcPct val="0"/>
              </a:spcBef>
              <a:buClrTx/>
              <a:buNone/>
            </a:pPr>
            <a:r>
              <a:rPr lang="en-US" sz="2400" u="sng" kern="1200" dirty="0">
                <a:solidFill>
                  <a:prstClr val="black"/>
                </a:solidFill>
                <a:latin typeface="Arial" panose="020B0604020202020204" pitchFamily="34" charset="0"/>
              </a:rPr>
              <a:t>$	     15.00</a:t>
            </a:r>
            <a:r>
              <a:rPr lang="en-US" sz="2400" kern="1200" dirty="0">
                <a:solidFill>
                  <a:prstClr val="black"/>
                </a:solidFill>
                <a:latin typeface="Arial" panose="020B0604020202020204" pitchFamily="34" charset="0"/>
              </a:rPr>
              <a:t>		Credit Card Payment #2</a:t>
            </a:r>
          </a:p>
          <a:p>
            <a:pPr marL="0" lvl="0" indent="0">
              <a:spcBef>
                <a:spcPct val="0"/>
              </a:spcBef>
              <a:buClrTx/>
              <a:buNone/>
            </a:pPr>
            <a:r>
              <a:rPr lang="en-US" sz="2400" kern="1200" dirty="0">
                <a:solidFill>
                  <a:prstClr val="black"/>
                </a:solidFill>
                <a:latin typeface="Arial" panose="020B0604020202020204" pitchFamily="34" charset="0"/>
              </a:rPr>
              <a:t>$	1,875.00		Total Debts</a:t>
            </a:r>
          </a:p>
          <a:p>
            <a:pPr marL="0" lvl="0" indent="0">
              <a:spcBef>
                <a:spcPct val="0"/>
              </a:spcBef>
              <a:buClrTx/>
              <a:buNone/>
            </a:pPr>
            <a:endParaRPr lang="en-US" sz="2400" kern="1200" dirty="0">
              <a:solidFill>
                <a:prstClr val="black"/>
              </a:solidFill>
              <a:latin typeface="Arial" panose="020B0604020202020204" pitchFamily="34" charset="0"/>
            </a:endParaRPr>
          </a:p>
          <a:p>
            <a:pPr marL="0" lvl="0" indent="0">
              <a:spcBef>
                <a:spcPct val="0"/>
              </a:spcBef>
              <a:buClrTx/>
              <a:buNone/>
            </a:pPr>
            <a:r>
              <a:rPr lang="en-US" sz="2400" kern="1200" dirty="0">
                <a:solidFill>
                  <a:prstClr val="black"/>
                </a:solidFill>
                <a:latin typeface="Arial" panose="020B0604020202020204" pitchFamily="34" charset="0"/>
              </a:rPr>
              <a:t>$1,875.00 / $4,350.00 gross monthly income = </a:t>
            </a:r>
            <a:r>
              <a:rPr lang="en-US" sz="2400" b="1" kern="1200" dirty="0">
                <a:solidFill>
                  <a:prstClr val="black"/>
                </a:solidFill>
                <a:latin typeface="Arial" panose="020B0604020202020204" pitchFamily="34" charset="0"/>
              </a:rPr>
              <a:t>43% total debt ratio</a:t>
            </a:r>
          </a:p>
          <a:p>
            <a:pPr marL="0" indent="0">
              <a:buNone/>
            </a:pPr>
            <a:endParaRPr lang="en-IN" sz="18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133</a:t>
            </a:fld>
            <a:endParaRPr lang="en-US">
              <a:solidFill>
                <a:srgbClr val="000000"/>
              </a:solidFill>
            </a:endParaRPr>
          </a:p>
        </p:txBody>
      </p:sp>
    </p:spTree>
    <p:extLst>
      <p:ext uri="{BB962C8B-B14F-4D97-AF65-F5344CB8AC3E}">
        <p14:creationId xmlns:p14="http://schemas.microsoft.com/office/powerpoint/2010/main" val="41690377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ctrTitle"/>
          </p:nvPr>
        </p:nvSpPr>
        <p:spPr>
          <a:xfrm>
            <a:off x="1889993" y="3065175"/>
            <a:ext cx="7107252" cy="1470025"/>
          </a:xfrm>
        </p:spPr>
        <p:txBody>
          <a:bodyPr/>
          <a:lstStyle/>
          <a:p>
            <a:r>
              <a:rPr lang="en-US" sz="4000" b="1" dirty="0">
                <a:latin typeface="Arial" charset="0"/>
              </a:rPr>
              <a:t>Supporting Documentation</a:t>
            </a:r>
          </a:p>
        </p:txBody>
      </p:sp>
      <p:pic>
        <p:nvPicPr>
          <p:cNvPr id="3" name="Picture 5" descr="MPj040902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2345" y="692583"/>
            <a:ext cx="3798347" cy="275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6"/>
          <p:cNvSpPr>
            <a:spLocks noChangeArrowheads="1"/>
          </p:cNvSpPr>
          <p:nvPr/>
        </p:nvSpPr>
        <p:spPr bwMode="auto">
          <a:xfrm>
            <a:off x="2403765" y="1035484"/>
            <a:ext cx="4495800" cy="1447800"/>
          </a:xfrm>
          <a:prstGeom prst="rightArrow">
            <a:avLst>
              <a:gd name="adj1" fmla="val 50000"/>
              <a:gd name="adj2" fmla="val 77632"/>
            </a:avLst>
          </a:prstGeom>
          <a:solidFill>
            <a:srgbClr val="00B05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IN"/>
          </a:p>
        </p:txBody>
      </p:sp>
    </p:spTree>
    <p:extLst>
      <p:ext uri="{BB962C8B-B14F-4D97-AF65-F5344CB8AC3E}">
        <p14:creationId xmlns:p14="http://schemas.microsoft.com/office/powerpoint/2010/main" val="35952775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What’s Included In A Loan File?</a:t>
            </a:r>
            <a:endParaRPr lang="en-IN" b="1" dirty="0"/>
          </a:p>
        </p:txBody>
      </p:sp>
      <p:sp>
        <p:nvSpPr>
          <p:cNvPr id="3" name="Content Placeholder 2"/>
          <p:cNvSpPr>
            <a:spLocks noGrp="1"/>
          </p:cNvSpPr>
          <p:nvPr>
            <p:ph idx="1"/>
          </p:nvPr>
        </p:nvSpPr>
        <p:spPr/>
        <p:txBody>
          <a:bodyPr/>
          <a:lstStyle/>
          <a:p>
            <a:r>
              <a:rPr lang="en-US" dirty="0"/>
              <a:t>Loan Application (URLA/1003)</a:t>
            </a:r>
          </a:p>
          <a:p>
            <a:r>
              <a:rPr lang="en-US" dirty="0"/>
              <a:t>Credit Report</a:t>
            </a:r>
          </a:p>
          <a:p>
            <a:r>
              <a:rPr lang="en-US" dirty="0"/>
              <a:t>Income Verification</a:t>
            </a:r>
          </a:p>
          <a:p>
            <a:r>
              <a:rPr lang="en-US" dirty="0"/>
              <a:t>Verifications of Deposit</a:t>
            </a:r>
          </a:p>
          <a:p>
            <a:r>
              <a:rPr lang="en-US" dirty="0"/>
              <a:t>Mortgage/Rent Verification</a:t>
            </a:r>
          </a:p>
          <a:p>
            <a:r>
              <a:rPr lang="en-US" dirty="0"/>
              <a:t>Appraisal</a:t>
            </a:r>
          </a:p>
          <a:p>
            <a:r>
              <a:rPr lang="en-US" dirty="0"/>
              <a:t>Title Binder/Commitment</a:t>
            </a:r>
          </a:p>
          <a:p>
            <a:r>
              <a:rPr lang="en-US" dirty="0"/>
              <a:t>Purchase Agreement </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135</a:t>
            </a:fld>
            <a:endParaRPr lang="en-US">
              <a:solidFill>
                <a:srgbClr val="000000"/>
              </a:solidFill>
            </a:endParaRPr>
          </a:p>
        </p:txBody>
      </p:sp>
      <p:pic>
        <p:nvPicPr>
          <p:cNvPr id="5" name="Picture 4" descr="MPj0409659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178" y="1641014"/>
            <a:ext cx="3663244" cy="367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40862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Credit Report</a:t>
            </a:r>
            <a:endParaRPr lang="en-IN" b="1" dirty="0"/>
          </a:p>
        </p:txBody>
      </p:sp>
      <p:sp>
        <p:nvSpPr>
          <p:cNvPr id="3" name="Content Placeholder 2"/>
          <p:cNvSpPr>
            <a:spLocks noGrp="1"/>
          </p:cNvSpPr>
          <p:nvPr>
            <p:ph idx="1"/>
          </p:nvPr>
        </p:nvSpPr>
        <p:spPr>
          <a:xfrm>
            <a:off x="914400" y="1509713"/>
            <a:ext cx="10363200" cy="4112154"/>
          </a:xfrm>
        </p:spPr>
        <p:txBody>
          <a:bodyPr>
            <a:normAutofit fontScale="92500" lnSpcReduction="10000"/>
          </a:bodyPr>
          <a:lstStyle/>
          <a:p>
            <a:pPr algn="just"/>
            <a:r>
              <a:rPr lang="en-IN" dirty="0"/>
              <a:t>A consumer credit report is a factual record of an individual’s payment history as reported by his/her creditors.</a:t>
            </a:r>
          </a:p>
          <a:p>
            <a:pPr algn="just"/>
            <a:r>
              <a:rPr lang="en-IN" dirty="0"/>
              <a:t>A credit report provides a snapshot of your credit accounts, repayment record and how well you are coping with your finances.</a:t>
            </a:r>
          </a:p>
          <a:p>
            <a:pPr algn="just"/>
            <a:r>
              <a:rPr lang="en-IN" dirty="0"/>
              <a:t>Credit reports are most frequently used to help lenders quickly and objectively decide whether to grant credit to an applicant.</a:t>
            </a:r>
          </a:p>
          <a:p>
            <a:pPr algn="just"/>
            <a:r>
              <a:rPr lang="en-IN" dirty="0"/>
              <a:t>The credit report is used to assess the borrower’s willingness to meet his or her debt obligations. Seven years of credit history is generally considered adequate.</a:t>
            </a:r>
          </a:p>
          <a:p>
            <a:pPr algn="just"/>
            <a:r>
              <a:rPr lang="en-IN" dirty="0"/>
              <a:t>Payment history, whether derogatory or good, provides a picture of the borrower’s payment character. </a:t>
            </a:r>
          </a:p>
          <a:p>
            <a:pPr algn="just"/>
            <a:r>
              <a:rPr lang="en-IN" dirty="0"/>
              <a:t>Underwriters place heavy emphasis on paying habits as a key indicator of whether the borrower is a high or low risk.</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136</a:t>
            </a:fld>
            <a:endParaRPr lang="en-US">
              <a:solidFill>
                <a:srgbClr val="000000"/>
              </a:solidFill>
            </a:endParaRPr>
          </a:p>
        </p:txBody>
      </p:sp>
    </p:spTree>
    <p:extLst>
      <p:ext uri="{BB962C8B-B14F-4D97-AF65-F5344CB8AC3E}">
        <p14:creationId xmlns:p14="http://schemas.microsoft.com/office/powerpoint/2010/main" val="7582131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9563"/>
            <a:ext cx="10363200" cy="943504"/>
          </a:xfrm>
        </p:spPr>
        <p:txBody>
          <a:bodyPr/>
          <a:lstStyle/>
          <a:p>
            <a:r>
              <a:rPr lang="en-US" b="1" dirty="0"/>
              <a:t>Credit Report Includes…</a:t>
            </a:r>
            <a:endParaRPr lang="en-IN" b="1" dirty="0"/>
          </a:p>
        </p:txBody>
      </p:sp>
      <p:sp>
        <p:nvSpPr>
          <p:cNvPr id="3" name="Content Placeholder 2"/>
          <p:cNvSpPr>
            <a:spLocks noGrp="1"/>
          </p:cNvSpPr>
          <p:nvPr>
            <p:ph idx="1"/>
          </p:nvPr>
        </p:nvSpPr>
        <p:spPr>
          <a:xfrm>
            <a:off x="6096000" y="1543579"/>
            <a:ext cx="5463822" cy="4179887"/>
          </a:xfrm>
        </p:spPr>
        <p:txBody>
          <a:bodyPr>
            <a:normAutofit fontScale="85000" lnSpcReduction="10000"/>
          </a:bodyPr>
          <a:lstStyle/>
          <a:p>
            <a:pPr>
              <a:defRPr/>
            </a:pPr>
            <a:r>
              <a:rPr lang="en-IN" sz="2400" dirty="0"/>
              <a:t>Whether Subject owns or rents at current address</a:t>
            </a:r>
          </a:p>
          <a:p>
            <a:pPr>
              <a:defRPr/>
            </a:pPr>
            <a:r>
              <a:rPr lang="en-IN" sz="2400" dirty="0"/>
              <a:t>Previous Employer</a:t>
            </a:r>
          </a:p>
          <a:p>
            <a:pPr>
              <a:defRPr/>
            </a:pPr>
            <a:r>
              <a:rPr lang="en-IN" sz="2400" dirty="0"/>
              <a:t>Previous Addresses</a:t>
            </a:r>
          </a:p>
          <a:p>
            <a:pPr>
              <a:defRPr/>
            </a:pPr>
            <a:r>
              <a:rPr lang="en-IN" sz="2400" dirty="0"/>
              <a:t>Late payments</a:t>
            </a:r>
          </a:p>
          <a:p>
            <a:pPr>
              <a:defRPr/>
            </a:pPr>
            <a:r>
              <a:rPr lang="en-IN" sz="2400" dirty="0"/>
              <a:t>Recent inquiries </a:t>
            </a:r>
          </a:p>
          <a:p>
            <a:pPr>
              <a:defRPr/>
            </a:pPr>
            <a:r>
              <a:rPr lang="en-IN" sz="2400" dirty="0"/>
              <a:t>Listing of all accounts known to the bureau, including terms, balances, payment ratings, and account holder designation.</a:t>
            </a:r>
          </a:p>
          <a:p>
            <a:pPr>
              <a:defRPr/>
            </a:pPr>
            <a:r>
              <a:rPr lang="en-US" sz="2400" dirty="0"/>
              <a:t>A list of public records, such as suits, judgments, foreclosures, bankruptcies, Divorce </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137</a:t>
            </a:fld>
            <a:endParaRPr lang="en-US">
              <a:solidFill>
                <a:srgbClr val="000000"/>
              </a:solidFill>
            </a:endParaRPr>
          </a:p>
        </p:txBody>
      </p:sp>
      <p:sp>
        <p:nvSpPr>
          <p:cNvPr id="7" name="Content Placeholder 2"/>
          <p:cNvSpPr txBox="1">
            <a:spLocks/>
          </p:cNvSpPr>
          <p:nvPr/>
        </p:nvSpPr>
        <p:spPr bwMode="auto">
          <a:xfrm>
            <a:off x="914400" y="1543580"/>
            <a:ext cx="5147733" cy="4179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normAutofit fontScale="92500" lnSpcReduction="20000"/>
          </a:bodyPr>
          <a:lstStyle>
            <a:lvl1pPr marL="290513" indent="-290513" algn="l" rtl="0" eaLnBrk="1" fontAlgn="base" hangingPunct="1">
              <a:spcBef>
                <a:spcPct val="40000"/>
              </a:spcBef>
              <a:spcAft>
                <a:spcPct val="0"/>
              </a:spcAft>
              <a:buClr>
                <a:srgbClr val="F48C0E"/>
              </a:buClr>
              <a:buFont typeface="Trade Gothic" charset="0"/>
              <a:buChar char="&gt;"/>
              <a:defRPr sz="2200">
                <a:solidFill>
                  <a:schemeClr val="tx1"/>
                </a:solidFill>
                <a:latin typeface="+mn-lt"/>
                <a:ea typeface="+mn-ea"/>
                <a:cs typeface="+mn-cs"/>
              </a:defRPr>
            </a:lvl1pPr>
            <a:lvl2pPr marL="592138"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IN" sz="2400" kern="0" dirty="0"/>
              <a:t>Subject’s name (borrower)</a:t>
            </a:r>
          </a:p>
          <a:p>
            <a:r>
              <a:rPr lang="en-IN" sz="2400" kern="0" dirty="0"/>
              <a:t>Social Security Number</a:t>
            </a:r>
          </a:p>
          <a:p>
            <a:r>
              <a:rPr lang="en-IN" sz="2400" kern="0" dirty="0"/>
              <a:t>Spouse’s Name</a:t>
            </a:r>
          </a:p>
          <a:p>
            <a:r>
              <a:rPr lang="en-IN" sz="2400" kern="0" dirty="0"/>
              <a:t>Current Address and Length of time at address</a:t>
            </a:r>
          </a:p>
          <a:p>
            <a:r>
              <a:rPr lang="en-IN" sz="2400" kern="0" dirty="0"/>
              <a:t>Present Employer and Position </a:t>
            </a:r>
          </a:p>
          <a:p>
            <a:r>
              <a:rPr lang="en-IN" sz="2400" kern="0" dirty="0"/>
              <a:t>Salary</a:t>
            </a:r>
          </a:p>
          <a:p>
            <a:r>
              <a:rPr lang="en-IN" sz="2400" kern="0" dirty="0"/>
              <a:t>Length of Employment</a:t>
            </a:r>
          </a:p>
          <a:p>
            <a:r>
              <a:rPr lang="en-IN" sz="2400" kern="0" dirty="0"/>
              <a:t>Date of Birth</a:t>
            </a:r>
          </a:p>
          <a:p>
            <a:r>
              <a:rPr lang="en-IN" sz="2400" kern="0" dirty="0"/>
              <a:t>Number of Dependents</a:t>
            </a:r>
          </a:p>
          <a:p>
            <a:endParaRPr lang="en-IN" kern="0" dirty="0"/>
          </a:p>
        </p:txBody>
      </p:sp>
    </p:spTree>
    <p:extLst>
      <p:ext uri="{BB962C8B-B14F-4D97-AF65-F5344CB8AC3E}">
        <p14:creationId xmlns:p14="http://schemas.microsoft.com/office/powerpoint/2010/main" val="1978549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Credit Reports</a:t>
            </a:r>
          </a:p>
        </p:txBody>
      </p:sp>
      <p:sp>
        <p:nvSpPr>
          <p:cNvPr id="3" name="Content Placeholder 2"/>
          <p:cNvSpPr>
            <a:spLocks noGrp="1"/>
          </p:cNvSpPr>
          <p:nvPr>
            <p:ph idx="1"/>
          </p:nvPr>
        </p:nvSpPr>
        <p:spPr>
          <a:xfrm>
            <a:off x="914400" y="1509712"/>
            <a:ext cx="10363200" cy="4306921"/>
          </a:xfrm>
        </p:spPr>
        <p:txBody>
          <a:bodyPr/>
          <a:lstStyle/>
          <a:p>
            <a:r>
              <a:rPr lang="en-IN" dirty="0"/>
              <a:t>Single Bureau Credit Reports</a:t>
            </a:r>
          </a:p>
          <a:p>
            <a:r>
              <a:rPr lang="en-IN" dirty="0"/>
              <a:t>3 Bureau Credit Reports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138</a:t>
            </a:fld>
            <a:endParaRPr lang="en-US">
              <a:solidFill>
                <a:srgbClr val="000000"/>
              </a:solidFill>
            </a:endParaRPr>
          </a:p>
        </p:txBody>
      </p:sp>
      <p:pic>
        <p:nvPicPr>
          <p:cNvPr id="5" name="Picture 4" descr="MPj0402265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889" y="2590800"/>
            <a:ext cx="9911644" cy="314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Documents and Settings\Trudy  Carter\Application Data\Microsoft\Media Catalog\Downloaded Clips\cl0\BS01082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80033" y="309563"/>
            <a:ext cx="1905000" cy="219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66227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Single Bureau Credit Reports</a:t>
            </a:r>
            <a:endParaRPr lang="en-IN" b="1" dirty="0"/>
          </a:p>
        </p:txBody>
      </p:sp>
      <p:sp>
        <p:nvSpPr>
          <p:cNvPr id="3" name="Content Placeholder 2"/>
          <p:cNvSpPr>
            <a:spLocks noGrp="1"/>
          </p:cNvSpPr>
          <p:nvPr>
            <p:ph idx="1"/>
          </p:nvPr>
        </p:nvSpPr>
        <p:spPr>
          <a:xfrm>
            <a:off x="914399" y="1509712"/>
            <a:ext cx="10532533" cy="4213755"/>
          </a:xfrm>
        </p:spPr>
        <p:txBody>
          <a:bodyPr/>
          <a:lstStyle/>
          <a:p>
            <a:pPr algn="just"/>
            <a:r>
              <a:rPr lang="en-IN" sz="2400" dirty="0"/>
              <a:t>A single bureau credit report provides your credit information from only one of the three major credit bureaus (an Experian credit report, Equifax credit report, or Trans Union credit report). </a:t>
            </a:r>
          </a:p>
          <a:p>
            <a:pPr algn="just"/>
            <a:r>
              <a:rPr lang="en-IN" sz="2400" dirty="0"/>
              <a:t>Technically, the three major credit bureaus are supposed to house the same credit report information, but they don't always. </a:t>
            </a:r>
          </a:p>
          <a:p>
            <a:pPr algn="just"/>
            <a:r>
              <a:rPr lang="en-IN" sz="2400" dirty="0"/>
              <a:t>Therefore, it's possible that the credit report you choose to order only provides 1/3 of your whole credit picture. </a:t>
            </a:r>
          </a:p>
          <a:p>
            <a:pPr algn="just"/>
            <a:r>
              <a:rPr lang="en-IN" sz="2400" dirty="0"/>
              <a:t>For a complete picture of your credit history, your best bet is to order a three bureau credit report. </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139</a:t>
            </a:fld>
            <a:endParaRPr lang="en-US">
              <a:solidFill>
                <a:srgbClr val="000000"/>
              </a:solidFill>
            </a:endParaRPr>
          </a:p>
        </p:txBody>
      </p:sp>
    </p:spTree>
    <p:extLst>
      <p:ext uri="{BB962C8B-B14F-4D97-AF65-F5344CB8AC3E}">
        <p14:creationId xmlns:p14="http://schemas.microsoft.com/office/powerpoint/2010/main" val="3392187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Funding</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sz="2800" dirty="0"/>
              <a:t>Mortgage funding is the process where in the mortgage closer writes the cheques to the different parties and making sure that the all the documents and signed and the loan is closed.</a:t>
            </a:r>
          </a:p>
          <a:p>
            <a:pPr algn="just"/>
            <a:r>
              <a:rPr lang="en-IN" sz="2800" dirty="0"/>
              <a:t>This is the disbursement of the mortgage fund to the respective parties involved in the mortgage loan process.</a:t>
            </a:r>
          </a:p>
          <a:p>
            <a:pPr algn="just"/>
            <a:r>
              <a:rPr lang="en-US" sz="2800" dirty="0">
                <a:ea typeface="Calibri" panose="020F0502020204030204" pitchFamily="34" charset="0"/>
              </a:rPr>
              <a:t>Mortgage Bank has the final responsibility to make sure the loan funded and closed properly and correctly. </a:t>
            </a:r>
          </a:p>
          <a:p>
            <a:pPr algn="just"/>
            <a:r>
              <a:rPr lang="en-US" sz="2800" dirty="0">
                <a:ea typeface="Calibri" panose="020F0502020204030204" pitchFamily="34" charset="0"/>
              </a:rPr>
              <a:t>The final disbursement of funds is done when Mortgage Bank prepares one check to the closing agent. The closing agent deposits the check into its business account and then prepares checks to each party due at the closing and each party involved in the transaction receives the dues.</a:t>
            </a:r>
            <a:endParaRPr lang="en-IN" sz="2800" dirty="0"/>
          </a:p>
          <a:p>
            <a:pPr algn="just"/>
            <a:endParaRPr lang="en-IN" sz="28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a:t>
            </a:fld>
            <a:endParaRPr lang="en-US">
              <a:solidFill>
                <a:srgbClr val="000000"/>
              </a:solidFill>
            </a:endParaRPr>
          </a:p>
        </p:txBody>
      </p:sp>
    </p:spTree>
    <p:extLst>
      <p:ext uri="{BB962C8B-B14F-4D97-AF65-F5344CB8AC3E}">
        <p14:creationId xmlns:p14="http://schemas.microsoft.com/office/powerpoint/2010/main" val="120031519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Bureau Credit Reports</a:t>
            </a:r>
            <a:endParaRPr lang="en-IN" b="1" dirty="0"/>
          </a:p>
        </p:txBody>
      </p:sp>
      <p:sp>
        <p:nvSpPr>
          <p:cNvPr id="3" name="Content Placeholder 2"/>
          <p:cNvSpPr>
            <a:spLocks noGrp="1"/>
          </p:cNvSpPr>
          <p:nvPr>
            <p:ph idx="1"/>
          </p:nvPr>
        </p:nvSpPr>
        <p:spPr/>
        <p:txBody>
          <a:bodyPr>
            <a:normAutofit fontScale="92500" lnSpcReduction="20000"/>
          </a:bodyPr>
          <a:lstStyle/>
          <a:p>
            <a:pPr algn="just"/>
            <a:r>
              <a:rPr lang="en-IN" dirty="0"/>
              <a:t>A 3 bureau online credit report provides your credit from all three major credit bureaus, Experian, Equifax and Trans Union. </a:t>
            </a:r>
          </a:p>
          <a:p>
            <a:pPr algn="just"/>
            <a:r>
              <a:rPr lang="en-IN" dirty="0"/>
              <a:t>The 3 bureau credit report lists all of borrower credit accounts, line-by-line, bureau by bureau, which allows you to see everything that's being reported about your credit and your financial history. </a:t>
            </a:r>
          </a:p>
          <a:p>
            <a:pPr algn="just"/>
            <a:r>
              <a:rPr lang="en-IN" dirty="0"/>
              <a:t>Larger banks usually report credit information to all three major credit bureaus, but smaller banks and other lenders may report your credit information to only one. </a:t>
            </a:r>
          </a:p>
          <a:p>
            <a:pPr algn="just"/>
            <a:r>
              <a:rPr lang="en-IN" dirty="0"/>
              <a:t>Therefore, as discussed in the previous slide, the credit report at one bureau won't necessarily match your credit report at another.</a:t>
            </a:r>
          </a:p>
          <a:p>
            <a:pPr algn="just"/>
            <a:r>
              <a:rPr lang="en-IN" dirty="0"/>
              <a:t>For the most complete picture of your credit history, a 3 bureau credit report is your smartest option. </a:t>
            </a:r>
          </a:p>
          <a:p>
            <a:pPr algn="just"/>
            <a:r>
              <a:rPr lang="en-IN" dirty="0"/>
              <a:t>A 3 bureau credit report will paint a clear picture of all your files so you no longer have any doubts regarding your credit history.</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140</a:t>
            </a:fld>
            <a:endParaRPr lang="en-US">
              <a:solidFill>
                <a:srgbClr val="000000"/>
              </a:solidFill>
            </a:endParaRPr>
          </a:p>
        </p:txBody>
      </p:sp>
    </p:spTree>
    <p:extLst>
      <p:ext uri="{BB962C8B-B14F-4D97-AF65-F5344CB8AC3E}">
        <p14:creationId xmlns:p14="http://schemas.microsoft.com/office/powerpoint/2010/main" val="11456546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844" y="1058157"/>
            <a:ext cx="10363200" cy="3935412"/>
          </a:xfrm>
        </p:spPr>
        <p:txBody>
          <a:bodyPr/>
          <a:lstStyle/>
          <a:p>
            <a:pPr marL="0" indent="0" algn="ctr">
              <a:buNone/>
            </a:pPr>
            <a:r>
              <a:rPr lang="en-US" sz="4400" dirty="0"/>
              <a:t>Credit reports used by mortgage companies are typically tri-merge reports which include information from all 3 major credit reporting bureaus</a:t>
            </a:r>
            <a:endParaRPr lang="en-IN" sz="44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141</a:t>
            </a:fld>
            <a:endParaRPr lang="en-US">
              <a:solidFill>
                <a:srgbClr val="000000"/>
              </a:solidFill>
            </a:endParaRPr>
          </a:p>
        </p:txBody>
      </p:sp>
    </p:spTree>
    <p:extLst>
      <p:ext uri="{BB962C8B-B14F-4D97-AF65-F5344CB8AC3E}">
        <p14:creationId xmlns:p14="http://schemas.microsoft.com/office/powerpoint/2010/main" val="38000289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 Credit Score?</a:t>
            </a:r>
            <a:endParaRPr lang="en-IN" b="1" dirty="0"/>
          </a:p>
        </p:txBody>
      </p:sp>
      <p:sp>
        <p:nvSpPr>
          <p:cNvPr id="3" name="Content Placeholder 2"/>
          <p:cNvSpPr>
            <a:spLocks noGrp="1"/>
          </p:cNvSpPr>
          <p:nvPr>
            <p:ph idx="1"/>
          </p:nvPr>
        </p:nvSpPr>
        <p:spPr>
          <a:xfrm>
            <a:off x="914400" y="1509713"/>
            <a:ext cx="10363200" cy="4112154"/>
          </a:xfrm>
        </p:spPr>
        <p:txBody>
          <a:bodyPr>
            <a:normAutofit lnSpcReduction="10000"/>
          </a:bodyPr>
          <a:lstStyle/>
          <a:p>
            <a:pPr algn="just"/>
            <a:r>
              <a:rPr lang="en-IN" sz="2800" dirty="0"/>
              <a:t>A credit score is a number that summarizes the borrower’s credit risk, based on a snapshot of his/her credit report at a particular point of time. </a:t>
            </a:r>
          </a:p>
          <a:p>
            <a:pPr algn="just"/>
            <a:r>
              <a:rPr lang="en-IN" sz="2800" dirty="0"/>
              <a:t>Credit scores range from 300 to 900, with the majority of scores falling in the range of 500 to 750. The general scoring range is 350-850.</a:t>
            </a:r>
          </a:p>
          <a:p>
            <a:pPr algn="just"/>
            <a:r>
              <a:rPr lang="en-IN" sz="2800" dirty="0"/>
              <a:t>A credit score helps lenders to evaluate borrower’s credit risk.</a:t>
            </a:r>
          </a:p>
          <a:p>
            <a:pPr algn="just"/>
            <a:r>
              <a:rPr lang="en-IN" sz="2800" dirty="0"/>
              <a:t>The most widely used credit scores are FICO Scores, the credit scores created by FICO.</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142</a:t>
            </a:fld>
            <a:endParaRPr lang="en-US">
              <a:solidFill>
                <a:srgbClr val="000000"/>
              </a:solidFill>
            </a:endParaRPr>
          </a:p>
        </p:txBody>
      </p:sp>
    </p:spTree>
    <p:extLst>
      <p:ext uri="{BB962C8B-B14F-4D97-AF65-F5344CB8AC3E}">
        <p14:creationId xmlns:p14="http://schemas.microsoft.com/office/powerpoint/2010/main" val="39843032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Credit Score Risk Categories</a:t>
            </a:r>
            <a:endParaRPr lang="en-IN" dirty="0"/>
          </a:p>
        </p:txBody>
      </p:sp>
      <p:sp>
        <p:nvSpPr>
          <p:cNvPr id="3" name="Content Placeholder 2"/>
          <p:cNvSpPr>
            <a:spLocks noGrp="1"/>
          </p:cNvSpPr>
          <p:nvPr>
            <p:ph idx="1"/>
          </p:nvPr>
        </p:nvSpPr>
        <p:spPr/>
        <p:txBody>
          <a:bodyPr/>
          <a:lstStyle/>
          <a:p>
            <a:r>
              <a:rPr lang="en-IN" sz="2800" dirty="0"/>
              <a:t>Fair Isaac divides the scoring range into five risk categories:</a:t>
            </a:r>
          </a:p>
          <a:p>
            <a:pPr marL="0" indent="0">
              <a:buNone/>
            </a:pPr>
            <a:endParaRPr lang="en-IN" sz="2800" dirty="0"/>
          </a:p>
          <a:p>
            <a:pPr lvl="1"/>
            <a:r>
              <a:rPr lang="en-IN" sz="2400" dirty="0"/>
              <a:t>780-850 Low Risk</a:t>
            </a:r>
          </a:p>
          <a:p>
            <a:pPr lvl="1"/>
            <a:r>
              <a:rPr lang="en-IN" sz="2400" dirty="0"/>
              <a:t>740-780 Medium-Low Risk</a:t>
            </a:r>
          </a:p>
          <a:p>
            <a:pPr lvl="1"/>
            <a:r>
              <a:rPr lang="en-IN" sz="2400" dirty="0"/>
              <a:t>690-740 Medium Risk</a:t>
            </a:r>
          </a:p>
          <a:p>
            <a:pPr lvl="1"/>
            <a:r>
              <a:rPr lang="en-IN" sz="2400" dirty="0"/>
              <a:t>620-690 Medium-High Risk</a:t>
            </a:r>
          </a:p>
          <a:p>
            <a:pPr lvl="1"/>
            <a:r>
              <a:rPr lang="en-IN" sz="2400" dirty="0"/>
              <a:t>620 and Below High Risk or "sub-prime"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143</a:t>
            </a:fld>
            <a:endParaRPr lang="en-US">
              <a:solidFill>
                <a:srgbClr val="000000"/>
              </a:solidFill>
            </a:endParaRPr>
          </a:p>
        </p:txBody>
      </p:sp>
    </p:spTree>
    <p:extLst>
      <p:ext uri="{BB962C8B-B14F-4D97-AF65-F5344CB8AC3E}">
        <p14:creationId xmlns:p14="http://schemas.microsoft.com/office/powerpoint/2010/main" val="36947241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FICO Scores</a:t>
            </a: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144</a:t>
            </a:fld>
            <a:endParaRPr lang="en-US">
              <a:solidFill>
                <a:srgbClr val="000000"/>
              </a:solidFill>
            </a:endParaRPr>
          </a:p>
        </p:txBody>
      </p:sp>
      <p:graphicFrame>
        <p:nvGraphicFramePr>
          <p:cNvPr id="9" name="Content Placeholder 3"/>
          <p:cNvGraphicFramePr>
            <a:graphicFrameLocks/>
          </p:cNvGraphicFramePr>
          <p:nvPr>
            <p:extLst>
              <p:ext uri="{D42A27DB-BD31-4B8C-83A1-F6EECF244321}">
                <p14:modId xmlns:p14="http://schemas.microsoft.com/office/powerpoint/2010/main" val="976325182"/>
              </p:ext>
            </p:extLst>
          </p:nvPr>
        </p:nvGraphicFramePr>
        <p:xfrm>
          <a:off x="1380067" y="1538111"/>
          <a:ext cx="9096022" cy="3225800"/>
        </p:xfrm>
        <a:graphic>
          <a:graphicData uri="http://schemas.openxmlformats.org/drawingml/2006/table">
            <a:tbl>
              <a:tblPr firstRow="1" bandRow="1"/>
              <a:tblGrid>
                <a:gridCol w="4548011">
                  <a:extLst>
                    <a:ext uri="{9D8B030D-6E8A-4147-A177-3AD203B41FA5}">
                      <a16:colId xmlns:a16="http://schemas.microsoft.com/office/drawing/2014/main" val="20000"/>
                    </a:ext>
                  </a:extLst>
                </a:gridCol>
                <a:gridCol w="4548011">
                  <a:extLst>
                    <a:ext uri="{9D8B030D-6E8A-4147-A177-3AD203B41FA5}">
                      <a16:colId xmlns:a16="http://schemas.microsoft.com/office/drawing/2014/main" val="20001"/>
                    </a:ext>
                  </a:extLst>
                </a:gridCol>
              </a:tblGrid>
              <a:tr h="806450">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r>
                        <a:rPr lang="en-IN" dirty="0"/>
                        <a:t>Credit Reporting</a:t>
                      </a:r>
                      <a:r>
                        <a:rPr lang="en-IN" baseline="0" dirty="0"/>
                        <a:t> Agency</a:t>
                      </a:r>
                      <a:endParaRPr lang="en-IN"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ea typeface=""/>
                          <a:cs typeface=""/>
                        </a:defRPr>
                      </a:lvl1pPr>
                      <a:lvl2pPr marL="457200" algn="l" defTabSz="914400" rtl="0" eaLnBrk="1" latinLnBrk="0" hangingPunct="1">
                        <a:defRPr sz="1800" b="1" kern="1200">
                          <a:solidFill>
                            <a:schemeClr val="lt1"/>
                          </a:solidFill>
                          <a:latin typeface="Calibri"/>
                          <a:ea typeface=""/>
                          <a:cs typeface=""/>
                        </a:defRPr>
                      </a:lvl2pPr>
                      <a:lvl3pPr marL="914400" algn="l" defTabSz="914400" rtl="0" eaLnBrk="1" latinLnBrk="0" hangingPunct="1">
                        <a:defRPr sz="1800" b="1" kern="1200">
                          <a:solidFill>
                            <a:schemeClr val="lt1"/>
                          </a:solidFill>
                          <a:latin typeface="Calibri"/>
                          <a:ea typeface=""/>
                          <a:cs typeface=""/>
                        </a:defRPr>
                      </a:lvl3pPr>
                      <a:lvl4pPr marL="1371600" algn="l" defTabSz="914400" rtl="0" eaLnBrk="1" latinLnBrk="0" hangingPunct="1">
                        <a:defRPr sz="1800" b="1" kern="1200">
                          <a:solidFill>
                            <a:schemeClr val="lt1"/>
                          </a:solidFill>
                          <a:latin typeface="Calibri"/>
                          <a:ea typeface=""/>
                          <a:cs typeface=""/>
                        </a:defRPr>
                      </a:lvl4pPr>
                      <a:lvl5pPr marL="1828800" algn="l" defTabSz="914400" rtl="0" eaLnBrk="1" latinLnBrk="0" hangingPunct="1">
                        <a:defRPr sz="1800" b="1" kern="1200">
                          <a:solidFill>
                            <a:schemeClr val="lt1"/>
                          </a:solidFill>
                          <a:latin typeface="Calibri"/>
                          <a:ea typeface=""/>
                          <a:cs typeface=""/>
                        </a:defRPr>
                      </a:lvl5pPr>
                      <a:lvl6pPr marL="2286000" algn="l" defTabSz="914400" rtl="0" eaLnBrk="1" latinLnBrk="0" hangingPunct="1">
                        <a:defRPr sz="1800" b="1" kern="1200">
                          <a:solidFill>
                            <a:schemeClr val="lt1"/>
                          </a:solidFill>
                          <a:latin typeface="Calibri"/>
                          <a:ea typeface=""/>
                          <a:cs typeface=""/>
                        </a:defRPr>
                      </a:lvl6pPr>
                      <a:lvl7pPr marL="2743200" algn="l" defTabSz="914400" rtl="0" eaLnBrk="1" latinLnBrk="0" hangingPunct="1">
                        <a:defRPr sz="1800" b="1" kern="1200">
                          <a:solidFill>
                            <a:schemeClr val="lt1"/>
                          </a:solidFill>
                          <a:latin typeface="Calibri"/>
                          <a:ea typeface=""/>
                          <a:cs typeface=""/>
                        </a:defRPr>
                      </a:lvl7pPr>
                      <a:lvl8pPr marL="3200400" algn="l" defTabSz="914400" rtl="0" eaLnBrk="1" latinLnBrk="0" hangingPunct="1">
                        <a:defRPr sz="1800" b="1" kern="1200">
                          <a:solidFill>
                            <a:schemeClr val="lt1"/>
                          </a:solidFill>
                          <a:latin typeface="Calibri"/>
                          <a:ea typeface=""/>
                          <a:cs typeface=""/>
                        </a:defRPr>
                      </a:lvl8pPr>
                      <a:lvl9pPr marL="3657600" algn="l" defTabSz="914400" rtl="0" eaLnBrk="1" latinLnBrk="0" hangingPunct="1">
                        <a:defRPr sz="1800" b="1" kern="1200">
                          <a:solidFill>
                            <a:schemeClr val="lt1"/>
                          </a:solidFill>
                          <a:latin typeface="Calibri"/>
                          <a:ea typeface=""/>
                          <a:cs typeface=""/>
                        </a:defRPr>
                      </a:lvl9pPr>
                    </a:lstStyle>
                    <a:p>
                      <a:r>
                        <a:rPr lang="en-IN" dirty="0"/>
                        <a:t>FICO Score</a:t>
                      </a:r>
                      <a:r>
                        <a:rPr lang="en-IN" baseline="0" dirty="0"/>
                        <a:t> Name</a:t>
                      </a:r>
                      <a:endParaRPr lang="en-IN"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80645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IN" dirty="0"/>
                        <a:t>Equifax</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IN" dirty="0"/>
                        <a:t>BEACON Score</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80645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IN" dirty="0"/>
                        <a:t>Experian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IN" dirty="0"/>
                        <a:t>Experian / FICO Risk Model</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806450">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IN" dirty="0"/>
                        <a:t>TransUnion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ea typeface=""/>
                          <a:cs typeface=""/>
                        </a:defRPr>
                      </a:lvl1pPr>
                      <a:lvl2pPr marL="457200" algn="l" defTabSz="914400" rtl="0" eaLnBrk="1" latinLnBrk="0" hangingPunct="1">
                        <a:defRPr sz="1800" kern="1200">
                          <a:solidFill>
                            <a:schemeClr val="dk1"/>
                          </a:solidFill>
                          <a:latin typeface="Calibri"/>
                          <a:ea typeface=""/>
                          <a:cs typeface=""/>
                        </a:defRPr>
                      </a:lvl2pPr>
                      <a:lvl3pPr marL="914400" algn="l" defTabSz="914400" rtl="0" eaLnBrk="1" latinLnBrk="0" hangingPunct="1">
                        <a:defRPr sz="1800" kern="1200">
                          <a:solidFill>
                            <a:schemeClr val="dk1"/>
                          </a:solidFill>
                          <a:latin typeface="Calibri"/>
                          <a:ea typeface=""/>
                          <a:cs typeface=""/>
                        </a:defRPr>
                      </a:lvl3pPr>
                      <a:lvl4pPr marL="1371600" algn="l" defTabSz="914400" rtl="0" eaLnBrk="1" latinLnBrk="0" hangingPunct="1">
                        <a:defRPr sz="1800" kern="1200">
                          <a:solidFill>
                            <a:schemeClr val="dk1"/>
                          </a:solidFill>
                          <a:latin typeface="Calibri"/>
                          <a:ea typeface=""/>
                          <a:cs typeface=""/>
                        </a:defRPr>
                      </a:lvl4pPr>
                      <a:lvl5pPr marL="1828800" algn="l" defTabSz="914400" rtl="0" eaLnBrk="1" latinLnBrk="0" hangingPunct="1">
                        <a:defRPr sz="1800" kern="1200">
                          <a:solidFill>
                            <a:schemeClr val="dk1"/>
                          </a:solidFill>
                          <a:latin typeface="Calibri"/>
                          <a:ea typeface=""/>
                          <a:cs typeface=""/>
                        </a:defRPr>
                      </a:lvl5pPr>
                      <a:lvl6pPr marL="2286000" algn="l" defTabSz="914400" rtl="0" eaLnBrk="1" latinLnBrk="0" hangingPunct="1">
                        <a:defRPr sz="1800" kern="1200">
                          <a:solidFill>
                            <a:schemeClr val="dk1"/>
                          </a:solidFill>
                          <a:latin typeface="Calibri"/>
                          <a:ea typeface=""/>
                          <a:cs typeface=""/>
                        </a:defRPr>
                      </a:lvl6pPr>
                      <a:lvl7pPr marL="2743200" algn="l" defTabSz="914400" rtl="0" eaLnBrk="1" latinLnBrk="0" hangingPunct="1">
                        <a:defRPr sz="1800" kern="1200">
                          <a:solidFill>
                            <a:schemeClr val="dk1"/>
                          </a:solidFill>
                          <a:latin typeface="Calibri"/>
                          <a:ea typeface=""/>
                          <a:cs typeface=""/>
                        </a:defRPr>
                      </a:lvl7pPr>
                      <a:lvl8pPr marL="3200400" algn="l" defTabSz="914400" rtl="0" eaLnBrk="1" latinLnBrk="0" hangingPunct="1">
                        <a:defRPr sz="1800" kern="1200">
                          <a:solidFill>
                            <a:schemeClr val="dk1"/>
                          </a:solidFill>
                          <a:latin typeface="Calibri"/>
                          <a:ea typeface=""/>
                          <a:cs typeface=""/>
                        </a:defRPr>
                      </a:lvl8pPr>
                      <a:lvl9pPr marL="3657600" algn="l" defTabSz="914400" rtl="0" eaLnBrk="1" latinLnBrk="0" hangingPunct="1">
                        <a:defRPr sz="1800" kern="1200">
                          <a:solidFill>
                            <a:schemeClr val="dk1"/>
                          </a:solidFill>
                          <a:latin typeface="Calibri"/>
                          <a:ea typeface=""/>
                          <a:cs typeface=""/>
                        </a:defRPr>
                      </a:lvl9pPr>
                    </a:lstStyle>
                    <a:p>
                      <a:r>
                        <a:rPr lang="en-IN" dirty="0"/>
                        <a:t>EMPIRICA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470821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Components of FICO Scores</a:t>
            </a:r>
            <a:endParaRPr lang="en-IN" dirty="0"/>
          </a:p>
        </p:txBody>
      </p:sp>
      <p:sp>
        <p:nvSpPr>
          <p:cNvPr id="3" name="Content Placeholder 2"/>
          <p:cNvSpPr>
            <a:spLocks noGrp="1"/>
          </p:cNvSpPr>
          <p:nvPr>
            <p:ph idx="1"/>
          </p:nvPr>
        </p:nvSpPr>
        <p:spPr>
          <a:xfrm>
            <a:off x="914400" y="1509713"/>
            <a:ext cx="10363200" cy="1865665"/>
          </a:xfrm>
        </p:spPr>
        <p:txBody>
          <a:bodyPr>
            <a:normAutofit fontScale="92500" lnSpcReduction="20000"/>
          </a:bodyPr>
          <a:lstStyle/>
          <a:p>
            <a:r>
              <a:rPr lang="en-IN" sz="2400" dirty="0"/>
              <a:t>FICO Scores are calculated from a lot of different credit data in your credit report. This data can be grouped into five categories as outlined below. The percentages in the chart reflect how important each of the categories is in determining your FICO score.</a:t>
            </a:r>
          </a:p>
          <a:p>
            <a:r>
              <a:rPr lang="en-IN" sz="2400" dirty="0"/>
              <a:t>These percentages are based on the importance of the five categories for the general population.</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145</a:t>
            </a:fld>
            <a:endParaRPr lang="en-US">
              <a:solidFill>
                <a:srgbClr val="000000"/>
              </a:solidFill>
            </a:endParaRPr>
          </a:p>
        </p:txBody>
      </p:sp>
      <p:pic>
        <p:nvPicPr>
          <p:cNvPr id="5" name="Picture 3" descr="Payment history: 35%, Amounts owed: 30%, Length of credit history: 15%, New credit: 10%, Types of credit used: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156" y="3375378"/>
            <a:ext cx="5669844" cy="239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7112000" y="5228615"/>
            <a:ext cx="3860800"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IN" sz="1100" dirty="0">
                <a:solidFill>
                  <a:srgbClr val="0070C0"/>
                </a:solidFill>
                <a:hlinkClick r:id="rId3"/>
              </a:rPr>
              <a:t>http://www.myfico.com/crediteducation/creditscores.aspx</a:t>
            </a:r>
            <a:endParaRPr lang="en-IN" sz="1100" dirty="0">
              <a:solidFill>
                <a:srgbClr val="0070C0"/>
              </a:solidFill>
            </a:endParaRPr>
          </a:p>
          <a:p>
            <a:pPr eaLnBrk="1" hangingPunct="1"/>
            <a:endParaRPr lang="en-IN" dirty="0"/>
          </a:p>
        </p:txBody>
      </p:sp>
    </p:spTree>
    <p:extLst>
      <p:ext uri="{BB962C8B-B14F-4D97-AF65-F5344CB8AC3E}">
        <p14:creationId xmlns:p14="http://schemas.microsoft.com/office/powerpoint/2010/main" val="5951742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FICO Components – Payment History</a:t>
            </a:r>
            <a:endParaRPr lang="en-IN" dirty="0"/>
          </a:p>
        </p:txBody>
      </p:sp>
      <p:sp>
        <p:nvSpPr>
          <p:cNvPr id="3" name="Content Placeholder 2"/>
          <p:cNvSpPr>
            <a:spLocks noGrp="1"/>
          </p:cNvSpPr>
          <p:nvPr>
            <p:ph idx="1"/>
          </p:nvPr>
        </p:nvSpPr>
        <p:spPr/>
        <p:txBody>
          <a:bodyPr>
            <a:normAutofit lnSpcReduction="10000"/>
          </a:bodyPr>
          <a:lstStyle/>
          <a:p>
            <a:pPr algn="just"/>
            <a:r>
              <a:rPr lang="en-IN" dirty="0"/>
              <a:t>Account payment information on specific types of accounts (credit cards, retail accounts, instalment loans, finance company accounts, mortgage, etc.)</a:t>
            </a:r>
          </a:p>
          <a:p>
            <a:pPr algn="just"/>
            <a:r>
              <a:rPr lang="en-IN" dirty="0"/>
              <a:t>Presence of adverse public records (bankruptcy, judgements, suits, liens, wage attachments, etc.), collection items, and/or delinquency (past due items)</a:t>
            </a:r>
          </a:p>
          <a:p>
            <a:pPr algn="just"/>
            <a:r>
              <a:rPr lang="en-IN" dirty="0"/>
              <a:t>Severity of delinquency (how long past due)</a:t>
            </a:r>
          </a:p>
          <a:p>
            <a:pPr algn="just"/>
            <a:r>
              <a:rPr lang="en-IN" dirty="0"/>
              <a:t>Amount past due on delinquent accounts or collection items</a:t>
            </a:r>
          </a:p>
          <a:p>
            <a:pPr algn="just"/>
            <a:r>
              <a:rPr lang="en-IN" dirty="0"/>
              <a:t>Time since (</a:t>
            </a:r>
            <a:r>
              <a:rPr lang="en-IN" dirty="0" err="1"/>
              <a:t>recency</a:t>
            </a:r>
            <a:r>
              <a:rPr lang="en-IN" dirty="0"/>
              <a:t> of) past due items (delinquency), adverse public records (if any), or collection items (if any)</a:t>
            </a:r>
          </a:p>
          <a:p>
            <a:pPr algn="just"/>
            <a:r>
              <a:rPr lang="en-IN" dirty="0"/>
              <a:t>Number of past due items on file</a:t>
            </a:r>
          </a:p>
          <a:p>
            <a:pPr algn="just"/>
            <a:r>
              <a:rPr lang="en-IN" dirty="0"/>
              <a:t>Number of accounts paid as agreed </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146</a:t>
            </a:fld>
            <a:endParaRPr lang="en-US">
              <a:solidFill>
                <a:srgbClr val="000000"/>
              </a:solidFill>
            </a:endParaRPr>
          </a:p>
        </p:txBody>
      </p:sp>
    </p:spTree>
    <p:extLst>
      <p:ext uri="{BB962C8B-B14F-4D97-AF65-F5344CB8AC3E}">
        <p14:creationId xmlns:p14="http://schemas.microsoft.com/office/powerpoint/2010/main" val="7906795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FICO Components – Amounts Owed</a:t>
            </a:r>
            <a:endParaRPr lang="en-IN" dirty="0"/>
          </a:p>
        </p:txBody>
      </p:sp>
      <p:sp>
        <p:nvSpPr>
          <p:cNvPr id="3" name="Content Placeholder 2"/>
          <p:cNvSpPr>
            <a:spLocks noGrp="1"/>
          </p:cNvSpPr>
          <p:nvPr>
            <p:ph idx="1"/>
          </p:nvPr>
        </p:nvSpPr>
        <p:spPr/>
        <p:txBody>
          <a:bodyPr/>
          <a:lstStyle/>
          <a:p>
            <a:pPr algn="just"/>
            <a:r>
              <a:rPr lang="en-IN" dirty="0"/>
              <a:t>Amount owing on accounts</a:t>
            </a:r>
          </a:p>
          <a:p>
            <a:pPr algn="just"/>
            <a:r>
              <a:rPr lang="en-IN" dirty="0"/>
              <a:t>Amount owing on specific types of accounts</a:t>
            </a:r>
          </a:p>
          <a:p>
            <a:pPr algn="just"/>
            <a:r>
              <a:rPr lang="en-IN" dirty="0"/>
              <a:t>Lack of a specific type of balance, in some cases</a:t>
            </a:r>
          </a:p>
          <a:p>
            <a:pPr algn="just"/>
            <a:r>
              <a:rPr lang="en-IN" dirty="0"/>
              <a:t>Number of accounts with balances</a:t>
            </a:r>
          </a:p>
          <a:p>
            <a:pPr algn="just"/>
            <a:r>
              <a:rPr lang="en-IN" dirty="0"/>
              <a:t>Proportion of credit lines used (proportion of balances to total credit limits on certain types of revolving accounts)</a:t>
            </a:r>
          </a:p>
          <a:p>
            <a:pPr algn="just"/>
            <a:r>
              <a:rPr lang="en-IN" dirty="0"/>
              <a:t>Proportion of instalment loan amounts still owing (proportion of balance to original loan amount on certain types of instalment loans)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147</a:t>
            </a:fld>
            <a:endParaRPr lang="en-US">
              <a:solidFill>
                <a:srgbClr val="000000"/>
              </a:solidFill>
            </a:endParaRPr>
          </a:p>
        </p:txBody>
      </p:sp>
    </p:spTree>
    <p:extLst>
      <p:ext uri="{BB962C8B-B14F-4D97-AF65-F5344CB8AC3E}">
        <p14:creationId xmlns:p14="http://schemas.microsoft.com/office/powerpoint/2010/main" val="29311902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FICO Components – Length of Credit History</a:t>
            </a:r>
            <a:endParaRPr lang="en-IN" dirty="0"/>
          </a:p>
        </p:txBody>
      </p:sp>
      <p:sp>
        <p:nvSpPr>
          <p:cNvPr id="3" name="Content Placeholder 2"/>
          <p:cNvSpPr>
            <a:spLocks noGrp="1"/>
          </p:cNvSpPr>
          <p:nvPr>
            <p:ph idx="1"/>
          </p:nvPr>
        </p:nvSpPr>
        <p:spPr/>
        <p:txBody>
          <a:bodyPr/>
          <a:lstStyle/>
          <a:p>
            <a:endParaRPr lang="en-IN" sz="2000" dirty="0"/>
          </a:p>
          <a:p>
            <a:r>
              <a:rPr lang="en-IN" sz="2000" dirty="0"/>
              <a:t>Time since accounts opened</a:t>
            </a:r>
          </a:p>
          <a:p>
            <a:r>
              <a:rPr lang="en-IN" sz="2000" dirty="0"/>
              <a:t>Time since accounts opened, by specific type of account</a:t>
            </a:r>
          </a:p>
          <a:p>
            <a:r>
              <a:rPr lang="en-IN" sz="2000" dirty="0"/>
              <a:t>Time since account activity</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148</a:t>
            </a:fld>
            <a:endParaRPr lang="en-US">
              <a:solidFill>
                <a:srgbClr val="000000"/>
              </a:solidFill>
            </a:endParaRPr>
          </a:p>
        </p:txBody>
      </p:sp>
    </p:spTree>
    <p:extLst>
      <p:ext uri="{BB962C8B-B14F-4D97-AF65-F5344CB8AC3E}">
        <p14:creationId xmlns:p14="http://schemas.microsoft.com/office/powerpoint/2010/main" val="28152311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FICO Components – Types of Credit Used</a:t>
            </a:r>
            <a:endParaRPr lang="en-IN" dirty="0"/>
          </a:p>
        </p:txBody>
      </p:sp>
      <p:sp>
        <p:nvSpPr>
          <p:cNvPr id="3" name="Content Placeholder 2"/>
          <p:cNvSpPr>
            <a:spLocks noGrp="1"/>
          </p:cNvSpPr>
          <p:nvPr>
            <p:ph idx="1"/>
          </p:nvPr>
        </p:nvSpPr>
        <p:spPr/>
        <p:txBody>
          <a:bodyPr/>
          <a:lstStyle/>
          <a:p>
            <a:r>
              <a:rPr lang="en-IN" sz="2400" dirty="0"/>
              <a:t>Number of (presence, prevalence, and recent information on) various types of accounts.</a:t>
            </a:r>
          </a:p>
          <a:p>
            <a:pPr lvl="1"/>
            <a:r>
              <a:rPr lang="en-IN" sz="2000" dirty="0"/>
              <a:t>Credit Cards</a:t>
            </a:r>
          </a:p>
          <a:p>
            <a:pPr lvl="1"/>
            <a:r>
              <a:rPr lang="en-IN" sz="2000" dirty="0"/>
              <a:t>Retail Accounts</a:t>
            </a:r>
          </a:p>
          <a:p>
            <a:pPr lvl="1"/>
            <a:r>
              <a:rPr lang="en-IN" sz="2000" dirty="0"/>
              <a:t>Instalment Loans</a:t>
            </a:r>
          </a:p>
          <a:p>
            <a:pPr lvl="1"/>
            <a:r>
              <a:rPr lang="en-IN" sz="2000" dirty="0"/>
              <a:t>Mortgage</a:t>
            </a:r>
          </a:p>
          <a:p>
            <a:pPr lvl="1"/>
            <a:r>
              <a:rPr lang="en-IN" sz="2000" dirty="0"/>
              <a:t>Consumer Finance Accounts</a:t>
            </a:r>
          </a:p>
          <a:p>
            <a:pPr lvl="1"/>
            <a:r>
              <a:rPr lang="en-IN" sz="2000" dirty="0"/>
              <a:t>Etc.,</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149</a:t>
            </a:fld>
            <a:endParaRPr lang="en-US">
              <a:solidFill>
                <a:srgbClr val="000000"/>
              </a:solidFill>
            </a:endParaRPr>
          </a:p>
        </p:txBody>
      </p:sp>
    </p:spTree>
    <p:extLst>
      <p:ext uri="{BB962C8B-B14F-4D97-AF65-F5344CB8AC3E}">
        <p14:creationId xmlns:p14="http://schemas.microsoft.com/office/powerpoint/2010/main" val="327070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Warehousing</a:t>
            </a:r>
            <a:endParaRPr lang="en-IN" dirty="0"/>
          </a:p>
        </p:txBody>
      </p:sp>
      <p:sp>
        <p:nvSpPr>
          <p:cNvPr id="3" name="Content Placeholder 2"/>
          <p:cNvSpPr>
            <a:spLocks noGrp="1"/>
          </p:cNvSpPr>
          <p:nvPr>
            <p:ph idx="1"/>
          </p:nvPr>
        </p:nvSpPr>
        <p:spPr/>
        <p:txBody>
          <a:bodyPr/>
          <a:lstStyle/>
          <a:p>
            <a:pPr algn="just"/>
            <a:r>
              <a:rPr lang="en-US" sz="2000" dirty="0"/>
              <a:t>Warehousing is the financing of loans from Closing until the sale to the Investor. Many mortgage firms borrow funds on a short-term (line of credit) basis in order to originate loans, which are to be sold later in the secondary mortgage market (or to investors). </a:t>
            </a:r>
          </a:p>
          <a:p>
            <a:pPr algn="just"/>
            <a:r>
              <a:rPr lang="en-US" sz="2000" dirty="0"/>
              <a:t>The warehousing bank or lender typically holds the loan documents as collateral to protect in the event of default by the mortgage banker.  </a:t>
            </a:r>
          </a:p>
          <a:p>
            <a:pPr algn="just"/>
            <a:r>
              <a:rPr lang="en-US" sz="2000" dirty="0"/>
              <a:t>A loan is warehoused with the warehousing bank or other lender until the mortgage banker has pooled enough similar loans together to ship to the investor to satisfy the commitment to that investor.  </a:t>
            </a:r>
          </a:p>
          <a:p>
            <a:pPr algn="just"/>
            <a:r>
              <a:rPr lang="en-US" sz="2000" dirty="0">
                <a:ea typeface="Calibri" panose="020F0502020204030204" pitchFamily="34" charset="0"/>
              </a:rPr>
              <a:t>The line of credit works just like a consumer revolving charge card. The balance can fluctuate up or down. The line is usually approved for a 12-month period and renewed annually once Mortgage Banker’s financial statements have been reviewed.</a:t>
            </a:r>
          </a:p>
          <a:p>
            <a:pPr algn="just"/>
            <a:endParaRPr lang="en-IN" sz="2000" dirty="0"/>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a:t>
            </a:fld>
            <a:endParaRPr lang="en-US">
              <a:solidFill>
                <a:srgbClr val="000000"/>
              </a:solidFill>
            </a:endParaRPr>
          </a:p>
        </p:txBody>
      </p:sp>
    </p:spTree>
    <p:extLst>
      <p:ext uri="{BB962C8B-B14F-4D97-AF65-F5344CB8AC3E}">
        <p14:creationId xmlns:p14="http://schemas.microsoft.com/office/powerpoint/2010/main" val="6174815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FICO Components – New Credit</a:t>
            </a:r>
            <a:endParaRPr lang="en-IN" dirty="0"/>
          </a:p>
        </p:txBody>
      </p:sp>
      <p:sp>
        <p:nvSpPr>
          <p:cNvPr id="3" name="Content Placeholder 2"/>
          <p:cNvSpPr>
            <a:spLocks noGrp="1"/>
          </p:cNvSpPr>
          <p:nvPr>
            <p:ph idx="1"/>
          </p:nvPr>
        </p:nvSpPr>
        <p:spPr/>
        <p:txBody>
          <a:bodyPr/>
          <a:lstStyle/>
          <a:p>
            <a:endParaRPr lang="en-IN" sz="2000" dirty="0"/>
          </a:p>
          <a:p>
            <a:r>
              <a:rPr lang="en-IN" sz="2000" dirty="0"/>
              <a:t>Number of recently opened accounts, and proportion of accounts that are recently opened, by type of account</a:t>
            </a:r>
          </a:p>
          <a:p>
            <a:r>
              <a:rPr lang="en-IN" sz="2000" dirty="0"/>
              <a:t>Number of recent credit inquiries</a:t>
            </a:r>
          </a:p>
          <a:p>
            <a:r>
              <a:rPr lang="en-IN" sz="2000" dirty="0"/>
              <a:t>Time since recent account opening(s), by type of account</a:t>
            </a:r>
          </a:p>
          <a:p>
            <a:r>
              <a:rPr lang="en-IN" sz="2000" dirty="0"/>
              <a:t>Time since credit inquiry(s)</a:t>
            </a:r>
          </a:p>
          <a:p>
            <a:r>
              <a:rPr lang="en-IN" sz="2000" dirty="0"/>
              <a:t>Re-establishment of positive credit history following past payment problems</a:t>
            </a:r>
          </a:p>
          <a:p>
            <a:pPr marL="0" indent="0">
              <a:buNone/>
            </a:pP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150</a:t>
            </a:fld>
            <a:endParaRPr lang="en-US">
              <a:solidFill>
                <a:srgbClr val="000000"/>
              </a:solidFill>
            </a:endParaRPr>
          </a:p>
        </p:txBody>
      </p:sp>
    </p:spTree>
    <p:extLst>
      <p:ext uri="{BB962C8B-B14F-4D97-AF65-F5344CB8AC3E}">
        <p14:creationId xmlns:p14="http://schemas.microsoft.com/office/powerpoint/2010/main" val="1380009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151</a:t>
            </a:fld>
            <a:endParaRPr lang="en-US">
              <a:solidFill>
                <a:srgbClr val="000000"/>
              </a:solidFill>
            </a:endParaRPr>
          </a:p>
        </p:txBody>
      </p:sp>
      <p:pic>
        <p:nvPicPr>
          <p:cNvPr id="5" name="Picture 2" descr="http://www.myfico.com/images/crediteducation/reportdisplay_1_201111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244" y="355601"/>
            <a:ext cx="7284156" cy="542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1866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What’s in the Credit Report</a:t>
            </a:r>
            <a:endParaRPr lang="en-IN" dirty="0"/>
          </a:p>
        </p:txBody>
      </p:sp>
      <p:sp>
        <p:nvSpPr>
          <p:cNvPr id="3" name="Content Placeholder 2"/>
          <p:cNvSpPr>
            <a:spLocks noGrp="1"/>
          </p:cNvSpPr>
          <p:nvPr>
            <p:ph idx="1"/>
          </p:nvPr>
        </p:nvSpPr>
        <p:spPr/>
        <p:txBody>
          <a:bodyPr/>
          <a:lstStyle/>
          <a:p>
            <a:pPr algn="just"/>
            <a:r>
              <a:rPr lang="en-IN" sz="2400" dirty="0"/>
              <a:t>Although each credit reporting agency formats and reports this information differently, all credit reports contain basically the same categories of information. Your social security number, date of birth and employment information are used to identify you. These factors are not used in credit scoring. Updates to this information come from information you supply to lenders.</a:t>
            </a:r>
          </a:p>
          <a:p>
            <a:pPr lvl="1" algn="just"/>
            <a:r>
              <a:rPr lang="en-IN" sz="2000" dirty="0"/>
              <a:t>Identifying Information</a:t>
            </a:r>
          </a:p>
          <a:p>
            <a:pPr lvl="1" algn="just"/>
            <a:r>
              <a:rPr lang="en-IN" sz="2000" dirty="0"/>
              <a:t>Trade Lines</a:t>
            </a:r>
          </a:p>
          <a:p>
            <a:pPr lvl="1" algn="just"/>
            <a:r>
              <a:rPr lang="en-IN" sz="2000" dirty="0"/>
              <a:t>Credit Inquiries</a:t>
            </a:r>
          </a:p>
          <a:p>
            <a:pPr lvl="1" algn="just"/>
            <a:r>
              <a:rPr lang="en-IN" sz="2000" dirty="0"/>
              <a:t>Public Records and Collection Items.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152</a:t>
            </a:fld>
            <a:endParaRPr lang="en-US">
              <a:solidFill>
                <a:srgbClr val="000000"/>
              </a:solidFill>
            </a:endParaRPr>
          </a:p>
        </p:txBody>
      </p:sp>
    </p:spTree>
    <p:extLst>
      <p:ext uri="{BB962C8B-B14F-4D97-AF65-F5344CB8AC3E}">
        <p14:creationId xmlns:p14="http://schemas.microsoft.com/office/powerpoint/2010/main" val="26822197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Identifying Information</a:t>
            </a:r>
            <a:endParaRPr lang="en-IN" dirty="0"/>
          </a:p>
        </p:txBody>
      </p:sp>
      <p:sp>
        <p:nvSpPr>
          <p:cNvPr id="3" name="Content Placeholder 2"/>
          <p:cNvSpPr>
            <a:spLocks noGrp="1"/>
          </p:cNvSpPr>
          <p:nvPr>
            <p:ph idx="1"/>
          </p:nvPr>
        </p:nvSpPr>
        <p:spPr/>
        <p:txBody>
          <a:bodyPr/>
          <a:lstStyle/>
          <a:p>
            <a:pPr algn="just"/>
            <a:endParaRPr lang="en-IN" sz="2000" dirty="0"/>
          </a:p>
          <a:p>
            <a:pPr algn="just"/>
            <a:r>
              <a:rPr lang="en-IN" sz="2000" dirty="0"/>
              <a:t>Your name, address, Social Security number, date of birth and employment information are used to identify you. </a:t>
            </a:r>
          </a:p>
          <a:p>
            <a:pPr algn="just"/>
            <a:endParaRPr lang="en-IN" sz="2000" dirty="0"/>
          </a:p>
          <a:p>
            <a:pPr algn="just"/>
            <a:r>
              <a:rPr lang="en-IN" sz="2000" dirty="0"/>
              <a:t>These factors are not used in credit scoring. </a:t>
            </a:r>
          </a:p>
          <a:p>
            <a:pPr algn="just"/>
            <a:endParaRPr lang="en-IN" sz="2000" dirty="0"/>
          </a:p>
          <a:p>
            <a:pPr algn="just"/>
            <a:r>
              <a:rPr lang="en-IN" sz="2000" dirty="0"/>
              <a:t>Updates to this information come from information you supply to lenders.</a:t>
            </a:r>
            <a:endParaRPr lang="en-IN" sz="18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153</a:t>
            </a:fld>
            <a:endParaRPr lang="en-US">
              <a:solidFill>
                <a:srgbClr val="000000"/>
              </a:solidFill>
            </a:endParaRPr>
          </a:p>
        </p:txBody>
      </p:sp>
    </p:spTree>
    <p:extLst>
      <p:ext uri="{BB962C8B-B14F-4D97-AF65-F5344CB8AC3E}">
        <p14:creationId xmlns:p14="http://schemas.microsoft.com/office/powerpoint/2010/main" val="25447165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Trade Lines</a:t>
            </a:r>
            <a:endParaRPr lang="en-IN" dirty="0"/>
          </a:p>
        </p:txBody>
      </p:sp>
      <p:sp>
        <p:nvSpPr>
          <p:cNvPr id="3" name="Content Placeholder 2"/>
          <p:cNvSpPr>
            <a:spLocks noGrp="1"/>
          </p:cNvSpPr>
          <p:nvPr>
            <p:ph idx="1"/>
          </p:nvPr>
        </p:nvSpPr>
        <p:spPr/>
        <p:txBody>
          <a:bodyPr>
            <a:normAutofit lnSpcReduction="10000"/>
          </a:bodyPr>
          <a:lstStyle/>
          <a:p>
            <a:pPr algn="just"/>
            <a:r>
              <a:rPr lang="en-IN" sz="2800" dirty="0"/>
              <a:t>These are your credit accounts. </a:t>
            </a:r>
          </a:p>
          <a:p>
            <a:pPr algn="just"/>
            <a:r>
              <a:rPr lang="en-IN" sz="2800" dirty="0"/>
              <a:t>Lenders report on each account you have established with them. </a:t>
            </a:r>
          </a:p>
          <a:p>
            <a:pPr algn="just"/>
            <a:r>
              <a:rPr lang="en-IN" sz="2800" dirty="0"/>
              <a:t>They report: -</a:t>
            </a:r>
          </a:p>
          <a:p>
            <a:pPr lvl="1" algn="just"/>
            <a:r>
              <a:rPr lang="en-IN" sz="2000" dirty="0"/>
              <a:t>The type of account (bankcard, auto loan, mortgage, etc.,)</a:t>
            </a:r>
          </a:p>
          <a:p>
            <a:pPr lvl="1" algn="just"/>
            <a:r>
              <a:rPr lang="en-IN" sz="2000" dirty="0"/>
              <a:t>The date you opened the account</a:t>
            </a:r>
          </a:p>
          <a:p>
            <a:pPr lvl="1" algn="just"/>
            <a:r>
              <a:rPr lang="en-IN" sz="2000" dirty="0"/>
              <a:t>Your credit limit or loan amount</a:t>
            </a:r>
          </a:p>
          <a:p>
            <a:pPr lvl="1" algn="just"/>
            <a:r>
              <a:rPr lang="en-IN" sz="2000" dirty="0"/>
              <a:t>The account balance</a:t>
            </a:r>
          </a:p>
          <a:p>
            <a:pPr lvl="1" algn="just"/>
            <a:r>
              <a:rPr lang="en-IN" sz="2000" dirty="0"/>
              <a:t>Your payment history</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154</a:t>
            </a:fld>
            <a:endParaRPr lang="en-US">
              <a:solidFill>
                <a:srgbClr val="000000"/>
              </a:solidFill>
            </a:endParaRPr>
          </a:p>
        </p:txBody>
      </p:sp>
    </p:spTree>
    <p:extLst>
      <p:ext uri="{BB962C8B-B14F-4D97-AF65-F5344CB8AC3E}">
        <p14:creationId xmlns:p14="http://schemas.microsoft.com/office/powerpoint/2010/main" val="40413850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Credit Inquiries</a:t>
            </a:r>
            <a:endParaRPr lang="en-IN" dirty="0"/>
          </a:p>
        </p:txBody>
      </p:sp>
      <p:sp>
        <p:nvSpPr>
          <p:cNvPr id="3" name="Content Placeholder 2"/>
          <p:cNvSpPr>
            <a:spLocks noGrp="1"/>
          </p:cNvSpPr>
          <p:nvPr>
            <p:ph idx="1"/>
          </p:nvPr>
        </p:nvSpPr>
        <p:spPr>
          <a:xfrm>
            <a:off x="756356" y="1509713"/>
            <a:ext cx="10871200" cy="4213754"/>
          </a:xfrm>
        </p:spPr>
        <p:txBody>
          <a:bodyPr>
            <a:normAutofit lnSpcReduction="10000"/>
          </a:bodyPr>
          <a:lstStyle/>
          <a:p>
            <a:pPr algn="just"/>
            <a:r>
              <a:rPr lang="en-IN" sz="1800" dirty="0"/>
              <a:t>Credit inquiries are records created when someone looks at your credit information. Credit inquiries are either "hard inquiries," as when a business views your credit report in connection with an application for credit, or "soft inquiries" when your credit is checked for most other reasons. </a:t>
            </a:r>
          </a:p>
          <a:p>
            <a:pPr algn="just"/>
            <a:r>
              <a:rPr lang="en-IN" sz="1800" dirty="0"/>
              <a:t>When you submit a credit card application, a hard credit inquiry appears on your credit report and may have an effect on your credit. When you monitor your own credit report, or when someone checks it to make you a pre-approved credit offer, that creates a soft inquiry that is not seen by others, and will not have any impact on your credit score.</a:t>
            </a:r>
          </a:p>
          <a:p>
            <a:pPr algn="just"/>
            <a:r>
              <a:rPr lang="en-IN" sz="1800" dirty="0"/>
              <a:t>When you apply for a loan, you authorize your lender to ask for a copy of your credit report. This is how inquiries appear on your credit report. </a:t>
            </a:r>
          </a:p>
          <a:p>
            <a:pPr algn="just"/>
            <a:r>
              <a:rPr lang="en-IN" sz="1800" dirty="0"/>
              <a:t>The inquiries section contains a list of everyone who accessed your credit report within the last two years. </a:t>
            </a:r>
          </a:p>
          <a:p>
            <a:pPr algn="just"/>
            <a:r>
              <a:rPr lang="en-IN" sz="1800" dirty="0"/>
              <a:t>The report you see lists both "voluntary" inquiries, spurred by your own requests for credit, and "involuntary" inquires, such as when lenders order your report so as to make you a pre-approved credit offer in the mail. </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155</a:t>
            </a:fld>
            <a:endParaRPr lang="en-US">
              <a:solidFill>
                <a:srgbClr val="000000"/>
              </a:solidFill>
            </a:endParaRPr>
          </a:p>
        </p:txBody>
      </p:sp>
    </p:spTree>
    <p:extLst>
      <p:ext uri="{BB962C8B-B14F-4D97-AF65-F5344CB8AC3E}">
        <p14:creationId xmlns:p14="http://schemas.microsoft.com/office/powerpoint/2010/main" val="37781478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Public Records &amp; Collection Items</a:t>
            </a:r>
            <a:endParaRPr lang="en-IN" dirty="0"/>
          </a:p>
        </p:txBody>
      </p:sp>
      <p:sp>
        <p:nvSpPr>
          <p:cNvPr id="3" name="Content Placeholder 2"/>
          <p:cNvSpPr>
            <a:spLocks noGrp="1"/>
          </p:cNvSpPr>
          <p:nvPr>
            <p:ph idx="1"/>
          </p:nvPr>
        </p:nvSpPr>
        <p:spPr/>
        <p:txBody>
          <a:bodyPr/>
          <a:lstStyle/>
          <a:p>
            <a:pPr algn="just"/>
            <a:r>
              <a:rPr lang="en-IN" sz="2400" dirty="0"/>
              <a:t>Credit reporting agencies also collect public record information from state and county courts, and information on overdue debt from collection agencies. </a:t>
            </a:r>
          </a:p>
          <a:p>
            <a:pPr algn="just"/>
            <a:r>
              <a:rPr lang="en-IN" sz="2400" dirty="0"/>
              <a:t>Public record information includes: - </a:t>
            </a:r>
          </a:p>
          <a:p>
            <a:pPr lvl="1" algn="just"/>
            <a:r>
              <a:rPr lang="en-IN" dirty="0"/>
              <a:t>Bankruptcies</a:t>
            </a:r>
          </a:p>
          <a:p>
            <a:pPr lvl="1" algn="just"/>
            <a:r>
              <a:rPr lang="en-IN" dirty="0"/>
              <a:t>Foreclosures</a:t>
            </a:r>
          </a:p>
          <a:p>
            <a:pPr lvl="1" algn="just"/>
            <a:r>
              <a:rPr lang="en-IN" dirty="0"/>
              <a:t>Suits</a:t>
            </a:r>
          </a:p>
          <a:p>
            <a:pPr lvl="1" algn="just"/>
            <a:r>
              <a:rPr lang="en-IN" dirty="0"/>
              <a:t>Wage attachments</a:t>
            </a:r>
          </a:p>
          <a:p>
            <a:pPr lvl="1" algn="just"/>
            <a:r>
              <a:rPr lang="en-IN" dirty="0"/>
              <a:t>Liens</a:t>
            </a:r>
          </a:p>
          <a:p>
            <a:pPr lvl="1" algn="just"/>
            <a:r>
              <a:rPr lang="en-IN" dirty="0"/>
              <a:t>Judgments</a:t>
            </a:r>
            <a:endParaRPr lang="en-IN" sz="20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156</a:t>
            </a:fld>
            <a:endParaRPr lang="en-US" dirty="0">
              <a:solidFill>
                <a:srgbClr val="000000"/>
              </a:solidFill>
            </a:endParaRPr>
          </a:p>
        </p:txBody>
      </p:sp>
    </p:spTree>
    <p:extLst>
      <p:ext uri="{BB962C8B-B14F-4D97-AF65-F5344CB8AC3E}">
        <p14:creationId xmlns:p14="http://schemas.microsoft.com/office/powerpoint/2010/main" val="36289318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423333"/>
            <a:ext cx="5291667" cy="529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811" y="423333"/>
            <a:ext cx="4355255" cy="5291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0"/>
          </p:nvPr>
        </p:nvSpPr>
        <p:spPr>
          <a:xfrm>
            <a:off x="9262533" y="6267451"/>
            <a:ext cx="2540000" cy="371475"/>
          </a:xfrm>
        </p:spPr>
        <p:txBody>
          <a:bodyPr/>
          <a:lstStyle/>
          <a:p>
            <a:r>
              <a:rPr lang="en-US" dirty="0">
                <a:solidFill>
                  <a:srgbClr val="000000"/>
                </a:solidFill>
              </a:rPr>
              <a:t>156</a:t>
            </a:r>
          </a:p>
        </p:txBody>
      </p:sp>
    </p:spTree>
    <p:extLst>
      <p:ext uri="{BB962C8B-B14F-4D97-AF65-F5344CB8AC3E}">
        <p14:creationId xmlns:p14="http://schemas.microsoft.com/office/powerpoint/2010/main" val="28587339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158</a:t>
            </a:fld>
            <a:endParaRPr lang="en-US">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2" y="358490"/>
            <a:ext cx="4696179" cy="542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964" y="358490"/>
            <a:ext cx="4323569" cy="542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16833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159</a:t>
            </a:fld>
            <a:endParaRPr lang="en-US">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895" y="366714"/>
            <a:ext cx="4578631" cy="54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153" y="366714"/>
            <a:ext cx="4563318" cy="541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570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Shipping &amp; Delivery</a:t>
            </a:r>
            <a:endParaRPr lang="en-IN" dirty="0"/>
          </a:p>
        </p:txBody>
      </p:sp>
      <p:sp>
        <p:nvSpPr>
          <p:cNvPr id="3" name="Content Placeholder 2"/>
          <p:cNvSpPr>
            <a:spLocks noGrp="1"/>
          </p:cNvSpPr>
          <p:nvPr>
            <p:ph idx="1"/>
          </p:nvPr>
        </p:nvSpPr>
        <p:spPr/>
        <p:txBody>
          <a:bodyPr>
            <a:normAutofit lnSpcReduction="10000"/>
          </a:bodyPr>
          <a:lstStyle/>
          <a:p>
            <a:pPr algn="just"/>
            <a:r>
              <a:rPr lang="en-US" sz="2400" dirty="0"/>
              <a:t>The phase of pooling similar loans for shipping to investors is known as loan delivery. </a:t>
            </a:r>
          </a:p>
          <a:p>
            <a:pPr algn="just"/>
            <a:r>
              <a:rPr lang="en-US" sz="2400" dirty="0"/>
              <a:t>It is the packaging of closed loan files for delivery to an investor. </a:t>
            </a:r>
          </a:p>
          <a:p>
            <a:pPr algn="just"/>
            <a:r>
              <a:rPr lang="en-US" sz="2400" dirty="0"/>
              <a:t>The loan has to be delivered according to investor guidelines.</a:t>
            </a:r>
            <a:r>
              <a:rPr lang="en-US" sz="2400" b="1" dirty="0"/>
              <a:t> </a:t>
            </a:r>
            <a:endParaRPr lang="en-IN" sz="2400" dirty="0"/>
          </a:p>
          <a:p>
            <a:pPr algn="just"/>
            <a:r>
              <a:rPr lang="en-IN" dirty="0"/>
              <a:t>Loan Delivery is a Web-based application through which lenders submit loans to Fannie Mae for Whole loan sale and MBS Pools. </a:t>
            </a:r>
          </a:p>
          <a:p>
            <a:pPr algn="just"/>
            <a:r>
              <a:rPr lang="en-IN" dirty="0"/>
              <a:t>You can import loan and pool data, perform edits to facilitate error-free delivery, transfer loans between commitments (or pools), track the status of loan deliveries, generate reports, and export loan and pool data for use elsewhere in your organization.</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a:t>
            </a:fld>
            <a:endParaRPr lang="en-US">
              <a:solidFill>
                <a:srgbClr val="000000"/>
              </a:solidFill>
            </a:endParaRPr>
          </a:p>
        </p:txBody>
      </p:sp>
    </p:spTree>
    <p:extLst>
      <p:ext uri="{BB962C8B-B14F-4D97-AF65-F5344CB8AC3E}">
        <p14:creationId xmlns:p14="http://schemas.microsoft.com/office/powerpoint/2010/main" val="2405801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160</a:t>
            </a:fld>
            <a:endParaRPr lang="en-US">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066" y="364694"/>
            <a:ext cx="4237996" cy="541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4666" y="364694"/>
            <a:ext cx="4298584" cy="541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49562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161</a:t>
            </a:fld>
            <a:endParaRPr lang="en-US">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240" y="363698"/>
            <a:ext cx="5130849" cy="54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043" y="363698"/>
            <a:ext cx="4718757" cy="54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4548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162</a:t>
            </a:fld>
            <a:endParaRPr lang="en-US">
              <a:solidFill>
                <a:srgbClr val="000000"/>
              </a:solidFill>
            </a:endParaRPr>
          </a:p>
        </p:txBody>
      </p:sp>
      <p:pic>
        <p:nvPicPr>
          <p:cNvPr id="6" name="Picture 2" descr="C:\Users\pauljine\Desktop\creditreportkey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666" y="359178"/>
            <a:ext cx="5935133" cy="5457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33409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Independent Verifications</a:t>
            </a:r>
            <a:endParaRPr lang="en-IN" b="1" dirty="0"/>
          </a:p>
        </p:txBody>
      </p:sp>
      <p:sp>
        <p:nvSpPr>
          <p:cNvPr id="3" name="Content Placeholder 2"/>
          <p:cNvSpPr>
            <a:spLocks noGrp="1"/>
          </p:cNvSpPr>
          <p:nvPr>
            <p:ph idx="1"/>
          </p:nvPr>
        </p:nvSpPr>
        <p:spPr/>
        <p:txBody>
          <a:bodyPr/>
          <a:lstStyle/>
          <a:p>
            <a:r>
              <a:rPr lang="en-IN" sz="2800" dirty="0"/>
              <a:t>Independent verifications of information given by the borrower on the Loan Application are required. </a:t>
            </a:r>
          </a:p>
          <a:p>
            <a:r>
              <a:rPr lang="en-IN" sz="2800" dirty="0"/>
              <a:t>They support the borrower’s ability and willingness to meet his or her loan obligation. </a:t>
            </a:r>
          </a:p>
          <a:p>
            <a:r>
              <a:rPr lang="en-IN" sz="2800" dirty="0"/>
              <a:t>Verifications will establish the exact amount of income and assets, and the credit report and mortgage or rent verification detail the borrower’s financial obligations.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163</a:t>
            </a:fld>
            <a:endParaRPr lang="en-US">
              <a:solidFill>
                <a:srgbClr val="000000"/>
              </a:solidFill>
            </a:endParaRPr>
          </a:p>
        </p:txBody>
      </p:sp>
    </p:spTree>
    <p:extLst>
      <p:ext uri="{BB962C8B-B14F-4D97-AF65-F5344CB8AC3E}">
        <p14:creationId xmlns:p14="http://schemas.microsoft.com/office/powerpoint/2010/main" val="966376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The standard verifications are:</a:t>
            </a:r>
          </a:p>
        </p:txBody>
      </p:sp>
      <p:sp>
        <p:nvSpPr>
          <p:cNvPr id="3" name="Content Placeholder 2"/>
          <p:cNvSpPr>
            <a:spLocks noGrp="1"/>
          </p:cNvSpPr>
          <p:nvPr>
            <p:ph idx="1"/>
          </p:nvPr>
        </p:nvSpPr>
        <p:spPr/>
        <p:txBody>
          <a:bodyPr/>
          <a:lstStyle/>
          <a:p>
            <a:r>
              <a:rPr lang="en-IN" dirty="0"/>
              <a:t>Verification of Employment (VOE)</a:t>
            </a:r>
          </a:p>
          <a:p>
            <a:r>
              <a:rPr lang="en-IN" dirty="0"/>
              <a:t>Verification of Deposit (VOD)</a:t>
            </a:r>
          </a:p>
          <a:p>
            <a:r>
              <a:rPr lang="en-IN" dirty="0"/>
              <a:t>Gift Letter</a:t>
            </a:r>
          </a:p>
          <a:p>
            <a:r>
              <a:rPr lang="en-IN" dirty="0"/>
              <a:t>Verification of Rent or Mortgage (VOR or VOM)</a:t>
            </a:r>
          </a:p>
          <a:p>
            <a:pPr marL="0" indent="0">
              <a:buNone/>
            </a:pP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164</a:t>
            </a:fld>
            <a:endParaRPr lang="en-US">
              <a:solidFill>
                <a:srgbClr val="000000"/>
              </a:solidFill>
            </a:endParaRPr>
          </a:p>
        </p:txBody>
      </p:sp>
      <p:pic>
        <p:nvPicPr>
          <p:cNvPr id="5" name="Picture 5" descr="C:\graphics\Escrow class pics\examine.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38695" y="969963"/>
            <a:ext cx="227330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MCj0379953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8695" y="4071938"/>
            <a:ext cx="182562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5458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Verification of Employment (VOE)</a:t>
            </a:r>
          </a:p>
        </p:txBody>
      </p:sp>
      <p:sp>
        <p:nvSpPr>
          <p:cNvPr id="3" name="Content Placeholder 2"/>
          <p:cNvSpPr>
            <a:spLocks noGrp="1"/>
          </p:cNvSpPr>
          <p:nvPr>
            <p:ph idx="1"/>
          </p:nvPr>
        </p:nvSpPr>
        <p:spPr/>
        <p:txBody>
          <a:bodyPr/>
          <a:lstStyle/>
          <a:p>
            <a:endParaRPr lang="en-IN" dirty="0"/>
          </a:p>
          <a:p>
            <a:r>
              <a:rPr lang="en-IN" dirty="0"/>
              <a:t>The VOE form is used to confirm the borrower’s employment and income.</a:t>
            </a:r>
          </a:p>
          <a:p>
            <a:endParaRPr lang="en-IN" dirty="0"/>
          </a:p>
          <a:p>
            <a:r>
              <a:rPr lang="en-IN" dirty="0"/>
              <a:t>This form should be sent directly to the borrower’s employer to the attention of the Human Resources or Personnel Department. </a:t>
            </a:r>
          </a:p>
          <a:p>
            <a:endParaRPr lang="en-IN" dirty="0"/>
          </a:p>
          <a:p>
            <a:r>
              <a:rPr lang="en-IN" dirty="0"/>
              <a:t>If the VOE does not cover the past two years, the borrower’s previous employment must also be verified. </a:t>
            </a:r>
          </a:p>
          <a:p>
            <a:pPr marL="0" indent="0">
              <a:buNone/>
            </a:pP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165</a:t>
            </a:fld>
            <a:endParaRPr lang="en-US">
              <a:solidFill>
                <a:srgbClr val="000000"/>
              </a:solidFill>
            </a:endParaRPr>
          </a:p>
        </p:txBody>
      </p:sp>
      <p:pic>
        <p:nvPicPr>
          <p:cNvPr id="5" name="Picture 5" descr="MPj030921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88739" y="434622"/>
            <a:ext cx="2287588"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9302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Salary/Wage Earner/Part Time/2nd Job</a:t>
            </a:r>
            <a:endParaRPr lang="en-IN" b="1" dirty="0"/>
          </a:p>
        </p:txBody>
      </p:sp>
      <p:sp>
        <p:nvSpPr>
          <p:cNvPr id="3" name="Content Placeholder 2"/>
          <p:cNvSpPr>
            <a:spLocks noGrp="1"/>
          </p:cNvSpPr>
          <p:nvPr>
            <p:ph idx="1"/>
          </p:nvPr>
        </p:nvSpPr>
        <p:spPr/>
        <p:txBody>
          <a:bodyPr/>
          <a:lstStyle/>
          <a:p>
            <a:r>
              <a:rPr lang="en-US" dirty="0"/>
              <a:t>Paystubs covering the most recent 30 days</a:t>
            </a:r>
          </a:p>
          <a:p>
            <a:r>
              <a:rPr lang="en-US" dirty="0"/>
              <a:t>2 years W-2 Statements</a:t>
            </a:r>
          </a:p>
          <a:p>
            <a:r>
              <a:rPr lang="en-US" dirty="0"/>
              <a:t>Verbal or Written Verification of Employment (VOE)</a:t>
            </a:r>
          </a:p>
          <a:p>
            <a:r>
              <a:rPr lang="en-US" dirty="0"/>
              <a:t>Confirmation of at least 2 years job history</a:t>
            </a: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166</a:t>
            </a:fld>
            <a:endParaRPr lang="en-US">
              <a:solidFill>
                <a:srgbClr val="000000"/>
              </a:solidFill>
            </a:endParaRPr>
          </a:p>
        </p:txBody>
      </p:sp>
    </p:spTree>
    <p:extLst>
      <p:ext uri="{BB962C8B-B14F-4D97-AF65-F5344CB8AC3E}">
        <p14:creationId xmlns:p14="http://schemas.microsoft.com/office/powerpoint/2010/main" val="11787118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Overtime/Commission/Bonus</a:t>
            </a:r>
            <a:endParaRPr lang="en-IN" b="1" dirty="0"/>
          </a:p>
        </p:txBody>
      </p:sp>
      <p:sp>
        <p:nvSpPr>
          <p:cNvPr id="3" name="Content Placeholder 2"/>
          <p:cNvSpPr>
            <a:spLocks noGrp="1"/>
          </p:cNvSpPr>
          <p:nvPr>
            <p:ph idx="1"/>
          </p:nvPr>
        </p:nvSpPr>
        <p:spPr/>
        <p:txBody>
          <a:bodyPr/>
          <a:lstStyle/>
          <a:p>
            <a:pPr>
              <a:lnSpc>
                <a:spcPct val="90000"/>
              </a:lnSpc>
            </a:pPr>
            <a:r>
              <a:rPr lang="en-US" dirty="0"/>
              <a:t>Paystubs covering the most recent 30 days</a:t>
            </a:r>
          </a:p>
          <a:p>
            <a:pPr>
              <a:lnSpc>
                <a:spcPct val="90000"/>
              </a:lnSpc>
            </a:pPr>
            <a:r>
              <a:rPr lang="en-US" dirty="0"/>
              <a:t>2 years W-2 Statements</a:t>
            </a:r>
          </a:p>
          <a:p>
            <a:pPr>
              <a:lnSpc>
                <a:spcPct val="90000"/>
              </a:lnSpc>
            </a:pPr>
            <a:r>
              <a:rPr lang="en-US" dirty="0"/>
              <a:t>Verbal or Written Verification of Employment, including the likelihood of continuance</a:t>
            </a:r>
          </a:p>
          <a:p>
            <a:pPr>
              <a:lnSpc>
                <a:spcPct val="90000"/>
              </a:lnSpc>
            </a:pPr>
            <a:r>
              <a:rPr lang="en-US" dirty="0"/>
              <a:t>Confirmation of at least 2 years job history</a:t>
            </a:r>
          </a:p>
          <a:p>
            <a:pPr marL="0" indent="0">
              <a:buNone/>
            </a:pP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167</a:t>
            </a:fld>
            <a:endParaRPr lang="en-US">
              <a:solidFill>
                <a:srgbClr val="000000"/>
              </a:solidFill>
            </a:endParaRPr>
          </a:p>
        </p:txBody>
      </p:sp>
    </p:spTree>
    <p:extLst>
      <p:ext uri="{BB962C8B-B14F-4D97-AF65-F5344CB8AC3E}">
        <p14:creationId xmlns:p14="http://schemas.microsoft.com/office/powerpoint/2010/main" val="39411542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Self-Employment</a:t>
            </a:r>
            <a:endParaRPr lang="en-IN" b="1" dirty="0"/>
          </a:p>
        </p:txBody>
      </p:sp>
      <p:sp>
        <p:nvSpPr>
          <p:cNvPr id="3" name="Content Placeholder 2"/>
          <p:cNvSpPr>
            <a:spLocks noGrp="1"/>
          </p:cNvSpPr>
          <p:nvPr>
            <p:ph idx="1"/>
          </p:nvPr>
        </p:nvSpPr>
        <p:spPr/>
        <p:txBody>
          <a:bodyPr/>
          <a:lstStyle/>
          <a:p>
            <a:pPr>
              <a:lnSpc>
                <a:spcPct val="90000"/>
              </a:lnSpc>
            </a:pPr>
            <a:r>
              <a:rPr lang="en-US" sz="2400" dirty="0"/>
              <a:t>2 years most recent signed tax returns (personal and/or business, depending on lender guidelines</a:t>
            </a:r>
          </a:p>
          <a:p>
            <a:pPr>
              <a:lnSpc>
                <a:spcPct val="90000"/>
              </a:lnSpc>
            </a:pPr>
            <a:r>
              <a:rPr lang="en-US" sz="2400" dirty="0"/>
              <a:t>Year-to-date Profit &amp; Loss statement</a:t>
            </a:r>
          </a:p>
          <a:p>
            <a:pPr>
              <a:lnSpc>
                <a:spcPct val="90000"/>
              </a:lnSpc>
            </a:pPr>
            <a:r>
              <a:rPr lang="en-US" sz="2400" dirty="0"/>
              <a:t>Current or past year’s business license(s)</a:t>
            </a:r>
          </a:p>
          <a:p>
            <a:pPr>
              <a:lnSpc>
                <a:spcPct val="90000"/>
              </a:lnSpc>
            </a:pPr>
            <a:r>
              <a:rPr lang="en-US" sz="2400" dirty="0"/>
              <a:t>Recent advertisement of the business or brochure/pamphlet</a:t>
            </a:r>
          </a:p>
          <a:p>
            <a:pPr>
              <a:lnSpc>
                <a:spcPct val="90000"/>
              </a:lnSpc>
            </a:pPr>
            <a:r>
              <a:rPr lang="en-US" sz="2400" dirty="0"/>
              <a:t>Signed letter from borrower’s Accountant verifying status of the business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168</a:t>
            </a:fld>
            <a:endParaRPr lang="en-US">
              <a:solidFill>
                <a:srgbClr val="000000"/>
              </a:solidFill>
            </a:endParaRPr>
          </a:p>
        </p:txBody>
      </p:sp>
    </p:spTree>
    <p:extLst>
      <p:ext uri="{BB962C8B-B14F-4D97-AF65-F5344CB8AC3E}">
        <p14:creationId xmlns:p14="http://schemas.microsoft.com/office/powerpoint/2010/main" val="7478038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Fixed Income – Social Security, Disability</a:t>
            </a:r>
            <a:endParaRPr lang="en-IN" b="1" dirty="0"/>
          </a:p>
        </p:txBody>
      </p:sp>
      <p:sp>
        <p:nvSpPr>
          <p:cNvPr id="3" name="Content Placeholder 2"/>
          <p:cNvSpPr>
            <a:spLocks noGrp="1"/>
          </p:cNvSpPr>
          <p:nvPr>
            <p:ph idx="1"/>
          </p:nvPr>
        </p:nvSpPr>
        <p:spPr/>
        <p:txBody>
          <a:bodyPr/>
          <a:lstStyle/>
          <a:p>
            <a:r>
              <a:rPr lang="en-US" dirty="0"/>
              <a:t>Most recent award letter from issuing agency</a:t>
            </a:r>
          </a:p>
          <a:p>
            <a:r>
              <a:rPr lang="en-US" dirty="0"/>
              <a:t>2 or 3 months most recent bank statements showing regular deposits directly from the issuing agency</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169</a:t>
            </a:fld>
            <a:endParaRPr lang="en-US">
              <a:solidFill>
                <a:srgbClr val="000000"/>
              </a:solidFill>
            </a:endParaRPr>
          </a:p>
        </p:txBody>
      </p:sp>
    </p:spTree>
    <p:extLst>
      <p:ext uri="{BB962C8B-B14F-4D97-AF65-F5344CB8AC3E}">
        <p14:creationId xmlns:p14="http://schemas.microsoft.com/office/powerpoint/2010/main" val="2680743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Servicing</a:t>
            </a:r>
            <a:endParaRPr lang="en-IN" dirty="0"/>
          </a:p>
        </p:txBody>
      </p:sp>
      <p:sp>
        <p:nvSpPr>
          <p:cNvPr id="3" name="Content Placeholder 2"/>
          <p:cNvSpPr>
            <a:spLocks noGrp="1"/>
          </p:cNvSpPr>
          <p:nvPr>
            <p:ph idx="1"/>
          </p:nvPr>
        </p:nvSpPr>
        <p:spPr/>
        <p:txBody>
          <a:bodyPr/>
          <a:lstStyle/>
          <a:p>
            <a:pPr algn="just"/>
            <a:r>
              <a:rPr lang="en-US" sz="2000" dirty="0"/>
              <a:t>The loan administration function begins immediately after a mortgage loan has closed.</a:t>
            </a:r>
          </a:p>
          <a:p>
            <a:pPr algn="just"/>
            <a:r>
              <a:rPr lang="en-IN" sz="2000" dirty="0"/>
              <a:t>Administering a mortgage includes calculating principal and interest, collecting payments from the mortgagor, acting as an escrow agent, and foreclosing in the event of a default.</a:t>
            </a:r>
          </a:p>
          <a:p>
            <a:pPr algn="just"/>
            <a:r>
              <a:rPr lang="en-US" sz="2000" dirty="0"/>
              <a:t>Loan administration is the collection, recording and remittance of monthly mortgage payments to investors. </a:t>
            </a:r>
          </a:p>
          <a:p>
            <a:pPr algn="just"/>
            <a:r>
              <a:rPr lang="en-US" sz="2000" dirty="0"/>
              <a:t>The servicing of loans consists of the administrative tasks necessary to manage closed loans, which includes administration of escrows for the payment of property taxes, hazard insurance, and mortgage insurance premiums. </a:t>
            </a:r>
          </a:p>
          <a:p>
            <a:pPr algn="just"/>
            <a:r>
              <a:rPr lang="en-US" sz="2000" dirty="0"/>
              <a:t>This function is typically the largest contributor to net income for a mortgage banker and therefore is vital to the success of the company.</a:t>
            </a:r>
            <a:endParaRPr lang="en-IN" sz="2000" dirty="0"/>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17</a:t>
            </a:fld>
            <a:endParaRPr lang="en-US">
              <a:solidFill>
                <a:srgbClr val="000000"/>
              </a:solidFill>
            </a:endParaRPr>
          </a:p>
        </p:txBody>
      </p:sp>
    </p:spTree>
    <p:extLst>
      <p:ext uri="{BB962C8B-B14F-4D97-AF65-F5344CB8AC3E}">
        <p14:creationId xmlns:p14="http://schemas.microsoft.com/office/powerpoint/2010/main" val="23328748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Rental Income</a:t>
            </a:r>
            <a:endParaRPr lang="en-IN" b="1" dirty="0"/>
          </a:p>
        </p:txBody>
      </p:sp>
      <p:sp>
        <p:nvSpPr>
          <p:cNvPr id="3" name="Content Placeholder 2"/>
          <p:cNvSpPr>
            <a:spLocks noGrp="1"/>
          </p:cNvSpPr>
          <p:nvPr>
            <p:ph idx="1"/>
          </p:nvPr>
        </p:nvSpPr>
        <p:spPr/>
        <p:txBody>
          <a:bodyPr/>
          <a:lstStyle/>
          <a:p>
            <a:pPr fontAlgn="auto">
              <a:spcAft>
                <a:spcPts val="0"/>
              </a:spcAft>
              <a:defRPr/>
            </a:pPr>
            <a:r>
              <a:rPr lang="en-US" dirty="0"/>
              <a:t>2 years most recent signed tax returns with all schedules specifically Schedule E</a:t>
            </a:r>
          </a:p>
          <a:p>
            <a:pPr fontAlgn="auto">
              <a:spcAft>
                <a:spcPts val="0"/>
              </a:spcAft>
              <a:defRPr/>
            </a:pPr>
            <a:r>
              <a:rPr lang="en-US" dirty="0"/>
              <a:t>Signed lease, if applicable</a:t>
            </a:r>
          </a:p>
          <a:p>
            <a:pPr fontAlgn="auto">
              <a:spcAft>
                <a:spcPts val="0"/>
              </a:spcAft>
              <a:defRPr/>
            </a:pPr>
            <a:r>
              <a:rPr lang="en-US" dirty="0"/>
              <a:t>Note – specific loan programs and underwriting guidelines will determine additional documentation needed</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170</a:t>
            </a:fld>
            <a:endParaRPr lang="en-US">
              <a:solidFill>
                <a:srgbClr val="000000"/>
              </a:solidFill>
            </a:endParaRPr>
          </a:p>
        </p:txBody>
      </p:sp>
    </p:spTree>
    <p:extLst>
      <p:ext uri="{BB962C8B-B14F-4D97-AF65-F5344CB8AC3E}">
        <p14:creationId xmlns:p14="http://schemas.microsoft.com/office/powerpoint/2010/main" val="3199820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Verification of Deposit (VOD)</a:t>
            </a:r>
            <a:endParaRPr lang="en-IN" b="1" dirty="0"/>
          </a:p>
        </p:txBody>
      </p:sp>
      <p:sp>
        <p:nvSpPr>
          <p:cNvPr id="3" name="Content Placeholder 2"/>
          <p:cNvSpPr>
            <a:spLocks noGrp="1"/>
          </p:cNvSpPr>
          <p:nvPr>
            <p:ph idx="1"/>
          </p:nvPr>
        </p:nvSpPr>
        <p:spPr/>
        <p:txBody>
          <a:bodyPr>
            <a:normAutofit lnSpcReduction="10000"/>
          </a:bodyPr>
          <a:lstStyle/>
          <a:p>
            <a:pPr algn="just"/>
            <a:r>
              <a:rPr lang="en-IN" sz="2800" dirty="0"/>
              <a:t>The Verification of Deposit form is used to confirm the balances in the borrower’s checking and savings accounts as well as balances, payment amount, and paying history on outstanding loans. </a:t>
            </a:r>
          </a:p>
          <a:p>
            <a:pPr algn="just"/>
            <a:r>
              <a:rPr lang="en-IN" sz="2800" dirty="0"/>
              <a:t>The borrower must have sufficient funds for the down payment, closing costs and other expenses, and reserves for mortgage payments.</a:t>
            </a:r>
          </a:p>
          <a:p>
            <a:pPr algn="just"/>
            <a:r>
              <a:rPr lang="en-IN" sz="2800" dirty="0"/>
              <a:t>The loan processor should complete part I of a VOD for each depository at which the borrower has accounts.</a:t>
            </a:r>
            <a:endParaRPr lang="en-US" sz="2800" dirty="0"/>
          </a:p>
          <a:p>
            <a:pPr marL="0" indent="0">
              <a:buNone/>
            </a:pP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171</a:t>
            </a:fld>
            <a:endParaRPr lang="en-US">
              <a:solidFill>
                <a:srgbClr val="000000"/>
              </a:solidFill>
            </a:endParaRPr>
          </a:p>
        </p:txBody>
      </p:sp>
    </p:spTree>
    <p:extLst>
      <p:ext uri="{BB962C8B-B14F-4D97-AF65-F5344CB8AC3E}">
        <p14:creationId xmlns:p14="http://schemas.microsoft.com/office/powerpoint/2010/main" val="2086223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Verification of Rent/Mortgage (VOR/M)</a:t>
            </a:r>
            <a:endParaRPr lang="en-IN" b="1" dirty="0"/>
          </a:p>
        </p:txBody>
      </p:sp>
      <p:sp>
        <p:nvSpPr>
          <p:cNvPr id="3" name="Content Placeholder 2"/>
          <p:cNvSpPr>
            <a:spLocks noGrp="1"/>
          </p:cNvSpPr>
          <p:nvPr>
            <p:ph idx="1"/>
          </p:nvPr>
        </p:nvSpPr>
        <p:spPr/>
        <p:txBody>
          <a:bodyPr/>
          <a:lstStyle/>
          <a:p>
            <a:r>
              <a:rPr lang="en-IN" sz="2400" dirty="0"/>
              <a:t>The VOR/VOM form is used to verify the borrower’s current mortgage payment history or rental payment history. </a:t>
            </a:r>
          </a:p>
          <a:p>
            <a:endParaRPr lang="en-IN" sz="2400" dirty="0"/>
          </a:p>
          <a:p>
            <a:r>
              <a:rPr lang="en-IN" sz="2400" dirty="0"/>
              <a:t> The VOR/VOM form should be mailed to the borrower’s landlord or mortgagee.</a:t>
            </a:r>
          </a:p>
          <a:p>
            <a:endParaRPr lang="en-IN" sz="2400" dirty="0"/>
          </a:p>
          <a:p>
            <a:r>
              <a:rPr lang="en-IN" sz="2400" dirty="0"/>
              <a:t>Check to be sure that the person completing Part II of the form has signed and dated it.</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172</a:t>
            </a:fld>
            <a:endParaRPr lang="en-US">
              <a:solidFill>
                <a:srgbClr val="000000"/>
              </a:solidFill>
            </a:endParaRPr>
          </a:p>
        </p:txBody>
      </p:sp>
    </p:spTree>
    <p:extLst>
      <p:ext uri="{BB962C8B-B14F-4D97-AF65-F5344CB8AC3E}">
        <p14:creationId xmlns:p14="http://schemas.microsoft.com/office/powerpoint/2010/main" val="315794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737754" y="351127"/>
            <a:ext cx="10363200" cy="823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ctr" anchorCtr="0" compatLnSpc="1">
            <a:prstTxWarp prst="textNoShape">
              <a:avLst/>
            </a:prstTxWarp>
          </a:bodyPr>
          <a:lstStyle>
            <a:lvl1pPr marL="347663" indent="-347663" algn="l" rtl="0" eaLnBrk="1" fontAlgn="base" hangingPunct="1">
              <a:spcBef>
                <a:spcPct val="0"/>
              </a:spcBef>
              <a:spcAft>
                <a:spcPct val="0"/>
              </a:spcAft>
              <a:buClr>
                <a:srgbClr val="F48C0E"/>
              </a:buClr>
              <a:buFont typeface="Trade Gothic" charset="0"/>
              <a:buChar char="&gt;"/>
              <a:defRPr sz="44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Trade Gothic" charset="0"/>
              </a:defRPr>
            </a:lvl2pPr>
            <a:lvl3pPr algn="l" rtl="0" eaLnBrk="1" fontAlgn="base" hangingPunct="1">
              <a:spcBef>
                <a:spcPct val="0"/>
              </a:spcBef>
              <a:spcAft>
                <a:spcPct val="0"/>
              </a:spcAft>
              <a:defRPr sz="4000">
                <a:solidFill>
                  <a:schemeClr val="tx2"/>
                </a:solidFill>
                <a:latin typeface="Trade Gothic" charset="0"/>
              </a:defRPr>
            </a:lvl3pPr>
            <a:lvl4pPr algn="l" rtl="0" eaLnBrk="1" fontAlgn="base" hangingPunct="1">
              <a:spcBef>
                <a:spcPct val="0"/>
              </a:spcBef>
              <a:spcAft>
                <a:spcPct val="0"/>
              </a:spcAft>
              <a:defRPr sz="4000">
                <a:solidFill>
                  <a:schemeClr val="tx2"/>
                </a:solidFill>
                <a:latin typeface="Trade Gothic" charset="0"/>
              </a:defRPr>
            </a:lvl4pPr>
            <a:lvl5pPr algn="l" rtl="0" eaLnBrk="1" fontAlgn="base" hangingPunct="1">
              <a:spcBef>
                <a:spcPct val="0"/>
              </a:spcBef>
              <a:spcAft>
                <a:spcPct val="0"/>
              </a:spcAft>
              <a:defRPr sz="4000">
                <a:solidFill>
                  <a:schemeClr val="tx2"/>
                </a:solidFill>
                <a:latin typeface="Trade Gothic" charset="0"/>
              </a:defRPr>
            </a:lvl5pPr>
            <a:lvl6pPr marL="457200" algn="l" rtl="0" eaLnBrk="1" fontAlgn="base" hangingPunct="1">
              <a:spcBef>
                <a:spcPct val="0"/>
              </a:spcBef>
              <a:spcAft>
                <a:spcPct val="0"/>
              </a:spcAft>
              <a:defRPr sz="4000">
                <a:solidFill>
                  <a:schemeClr val="tx2"/>
                </a:solidFill>
                <a:latin typeface="Trade Gothic" charset="0"/>
              </a:defRPr>
            </a:lvl6pPr>
            <a:lvl7pPr marL="914400" algn="l" rtl="0" eaLnBrk="1" fontAlgn="base" hangingPunct="1">
              <a:spcBef>
                <a:spcPct val="0"/>
              </a:spcBef>
              <a:spcAft>
                <a:spcPct val="0"/>
              </a:spcAft>
              <a:defRPr sz="4000">
                <a:solidFill>
                  <a:schemeClr val="tx2"/>
                </a:solidFill>
                <a:latin typeface="Trade Gothic" charset="0"/>
              </a:defRPr>
            </a:lvl7pPr>
            <a:lvl8pPr marL="1371600" algn="l" rtl="0" eaLnBrk="1" fontAlgn="base" hangingPunct="1">
              <a:spcBef>
                <a:spcPct val="0"/>
              </a:spcBef>
              <a:spcAft>
                <a:spcPct val="0"/>
              </a:spcAft>
              <a:defRPr sz="4000">
                <a:solidFill>
                  <a:schemeClr val="tx2"/>
                </a:solidFill>
                <a:latin typeface="Trade Gothic" charset="0"/>
              </a:defRPr>
            </a:lvl8pPr>
            <a:lvl9pPr marL="1828800" algn="l" rtl="0" eaLnBrk="1" fontAlgn="base" hangingPunct="1">
              <a:spcBef>
                <a:spcPct val="0"/>
              </a:spcBef>
              <a:spcAft>
                <a:spcPct val="0"/>
              </a:spcAft>
              <a:defRPr sz="4000">
                <a:solidFill>
                  <a:schemeClr val="tx2"/>
                </a:solidFill>
                <a:latin typeface="Trade Gothic" charset="0"/>
              </a:defRPr>
            </a:lvl9pPr>
          </a:lstStyle>
          <a:p>
            <a:pPr marL="0" indent="0">
              <a:buNone/>
            </a:pPr>
            <a:r>
              <a:rPr lang="en-US" sz="4000" b="1" dirty="0"/>
              <a:t>A Summarized Look</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27" y="1267692"/>
            <a:ext cx="11024755" cy="387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4032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26" y="361645"/>
            <a:ext cx="9102437" cy="512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3566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3127021"/>
            <a:ext cx="10363200" cy="1185335"/>
          </a:xfrm>
        </p:spPr>
        <p:txBody>
          <a:bodyPr/>
          <a:lstStyle/>
          <a:p>
            <a:r>
              <a:rPr lang="en-IN" sz="4000" b="1" dirty="0"/>
              <a:t>Questions?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175</a:t>
            </a:fld>
            <a:endParaRPr lang="en-US">
              <a:solidFill>
                <a:srgbClr val="000000"/>
              </a:solidFill>
            </a:endParaRPr>
          </a:p>
        </p:txBody>
      </p:sp>
    </p:spTree>
    <p:extLst>
      <p:ext uri="{BB962C8B-B14F-4D97-AF65-F5344CB8AC3E}">
        <p14:creationId xmlns:p14="http://schemas.microsoft.com/office/powerpoint/2010/main" val="35037368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176</a:t>
            </a:fld>
            <a:endParaRPr lang="en-US">
              <a:solidFill>
                <a:srgbClr val="000000"/>
              </a:solidFill>
            </a:endParaRPr>
          </a:p>
        </p:txBody>
      </p:sp>
      <p:sp>
        <p:nvSpPr>
          <p:cNvPr id="5" name="Rectangle 4"/>
          <p:cNvSpPr>
            <a:spLocks noGrp="1" noChangeArrowheads="1"/>
          </p:cNvSpPr>
          <p:nvPr>
            <p:ph type="title"/>
          </p:nvPr>
        </p:nvSpPr>
        <p:spPr>
          <a:xfrm>
            <a:off x="758536" y="1456265"/>
            <a:ext cx="9624419" cy="4154311"/>
          </a:xfrm>
          <a:noFill/>
        </p:spPr>
        <p:txBody>
          <a:bodyPr/>
          <a:lstStyle/>
          <a:p>
            <a:pPr algn="ctr" eaLnBrk="1" hangingPunct="1"/>
            <a:br>
              <a:rPr lang="en-US" sz="4800" dirty="0">
                <a:latin typeface="Brush Script MT" panose="03060802040406070304" pitchFamily="66" charset="0"/>
              </a:rPr>
            </a:br>
            <a:r>
              <a:rPr lang="en-US" sz="4800" b="1" dirty="0">
                <a:latin typeface="Brush Script MT" panose="03060802040406070304" pitchFamily="66" charset="0"/>
              </a:rPr>
              <a:t>Congratulations!</a:t>
            </a:r>
            <a:br>
              <a:rPr lang="en-US" sz="4800" dirty="0">
                <a:latin typeface="Brush Script MT" panose="03060802040406070304" pitchFamily="66" charset="0"/>
              </a:rPr>
            </a:br>
            <a:br>
              <a:rPr lang="en-US" dirty="0"/>
            </a:br>
            <a:r>
              <a:rPr lang="en-US" sz="4000" b="1" dirty="0"/>
              <a:t>You Have Completed the Training on Introduction to Mortgage Lending… </a:t>
            </a:r>
            <a:br>
              <a:rPr lang="en-US" sz="4000" dirty="0"/>
            </a:br>
            <a:endParaRPr lang="en-US" sz="4000" dirty="0"/>
          </a:p>
        </p:txBody>
      </p:sp>
      <p:pic>
        <p:nvPicPr>
          <p:cNvPr id="6" name="Picture 5" descr="MPj0400716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30" y="423597"/>
            <a:ext cx="4137037" cy="2756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15558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ctrTitle"/>
          </p:nvPr>
        </p:nvSpPr>
        <p:spPr>
          <a:xfrm>
            <a:off x="1993901" y="2306639"/>
            <a:ext cx="7635875" cy="1470025"/>
          </a:xfrm>
        </p:spPr>
        <p:txBody>
          <a:bodyPr/>
          <a:lstStyle/>
          <a:p>
            <a:r>
              <a:rPr lang="en-US" sz="4000" b="1" dirty="0">
                <a:latin typeface="Arial" charset="0"/>
              </a:rPr>
              <a:t>Thank You</a:t>
            </a:r>
          </a:p>
        </p:txBody>
      </p:sp>
    </p:spTree>
    <p:extLst>
      <p:ext uri="{BB962C8B-B14F-4D97-AF65-F5344CB8AC3E}">
        <p14:creationId xmlns:p14="http://schemas.microsoft.com/office/powerpoint/2010/main" val="1409114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7"/>
          <p:cNvSpPr>
            <a:spLocks noGrp="1" noChangeArrowheads="1"/>
          </p:cNvSpPr>
          <p:nvPr>
            <p:ph type="ctrTitle"/>
          </p:nvPr>
        </p:nvSpPr>
        <p:spPr>
          <a:xfrm>
            <a:off x="615245" y="2265893"/>
            <a:ext cx="10181167" cy="1470025"/>
          </a:xfrm>
        </p:spPr>
        <p:txBody>
          <a:bodyPr/>
          <a:lstStyle/>
          <a:p>
            <a:r>
              <a:rPr lang="en-US" sz="4000" b="1" dirty="0"/>
              <a:t>Industry Partners</a:t>
            </a:r>
            <a:endParaRPr lang="en-US" sz="4000" b="1" dirty="0">
              <a:latin typeface="Arial" charset="0"/>
            </a:endParaRPr>
          </a:p>
        </p:txBody>
      </p:sp>
    </p:spTree>
    <p:extLst>
      <p:ext uri="{BB962C8B-B14F-4D97-AF65-F5344CB8AC3E}">
        <p14:creationId xmlns:p14="http://schemas.microsoft.com/office/powerpoint/2010/main" val="4226084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Industry Partners</a:t>
            </a:r>
            <a:endParaRPr lang="en-IN" dirty="0"/>
          </a:p>
        </p:txBody>
      </p:sp>
      <p:sp>
        <p:nvSpPr>
          <p:cNvPr id="3" name="Content Placeholder 2"/>
          <p:cNvSpPr>
            <a:spLocks noGrp="1"/>
          </p:cNvSpPr>
          <p:nvPr>
            <p:ph idx="1"/>
          </p:nvPr>
        </p:nvSpPr>
        <p:spPr>
          <a:xfrm>
            <a:off x="914400" y="1512744"/>
            <a:ext cx="4987636" cy="4202256"/>
          </a:xfrm>
        </p:spPr>
        <p:txBody>
          <a:bodyPr>
            <a:normAutofit fontScale="92500"/>
          </a:bodyPr>
          <a:lstStyle/>
          <a:p>
            <a:r>
              <a:rPr lang="en-US" sz="2400" dirty="0"/>
              <a:t>Mortgage Lenders</a:t>
            </a:r>
          </a:p>
          <a:p>
            <a:endParaRPr lang="en-US" sz="2400" dirty="0"/>
          </a:p>
          <a:p>
            <a:r>
              <a:rPr lang="en-US" sz="2400" dirty="0"/>
              <a:t>Mortgage Brokers</a:t>
            </a:r>
          </a:p>
          <a:p>
            <a:endParaRPr lang="en-US" sz="2400" dirty="0"/>
          </a:p>
          <a:p>
            <a:r>
              <a:rPr lang="en-US" sz="2400" dirty="0"/>
              <a:t>Loan Officers</a:t>
            </a:r>
          </a:p>
          <a:p>
            <a:endParaRPr lang="en-US" sz="2400" dirty="0"/>
          </a:p>
          <a:p>
            <a:r>
              <a:rPr lang="en-US" sz="2400" dirty="0"/>
              <a:t>Mortgage Insurance Companies</a:t>
            </a:r>
          </a:p>
          <a:p>
            <a:endParaRPr lang="en-US" sz="2400" dirty="0"/>
          </a:p>
          <a:p>
            <a:r>
              <a:rPr lang="en-US" sz="2400" dirty="0"/>
              <a:t>Hazard Insurance Companies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19</a:t>
            </a:fld>
            <a:endParaRPr lang="en-US">
              <a:solidFill>
                <a:srgbClr val="000000"/>
              </a:solidFill>
            </a:endParaRPr>
          </a:p>
        </p:txBody>
      </p:sp>
      <p:sp>
        <p:nvSpPr>
          <p:cNvPr id="5" name="Content Placeholder 2"/>
          <p:cNvSpPr txBox="1">
            <a:spLocks/>
          </p:cNvSpPr>
          <p:nvPr/>
        </p:nvSpPr>
        <p:spPr bwMode="auto">
          <a:xfrm>
            <a:off x="6096000" y="1509712"/>
            <a:ext cx="5406736" cy="420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normAutofit fontScale="92500"/>
          </a:bodyPr>
          <a:lstStyle>
            <a:lvl1pPr marL="290513" indent="-290513" algn="l" rtl="0" eaLnBrk="1" fontAlgn="base" hangingPunct="1">
              <a:spcBef>
                <a:spcPct val="40000"/>
              </a:spcBef>
              <a:spcAft>
                <a:spcPct val="0"/>
              </a:spcAft>
              <a:buClr>
                <a:srgbClr val="F48C0E"/>
              </a:buClr>
              <a:buFont typeface="Trade Gothic" charset="0"/>
              <a:buChar char="&gt;"/>
              <a:defRPr sz="2200">
                <a:solidFill>
                  <a:schemeClr val="tx1"/>
                </a:solidFill>
                <a:latin typeface="+mn-lt"/>
                <a:ea typeface="+mn-ea"/>
                <a:cs typeface="+mn-cs"/>
              </a:defRPr>
            </a:lvl1pPr>
            <a:lvl2pPr marL="592138"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400" dirty="0"/>
              <a:t>Credit Reporting Agencies</a:t>
            </a:r>
          </a:p>
          <a:p>
            <a:endParaRPr lang="en-US" sz="2400" dirty="0"/>
          </a:p>
          <a:p>
            <a:r>
              <a:rPr lang="en-US" sz="2400" dirty="0"/>
              <a:t>Title Companies</a:t>
            </a:r>
          </a:p>
          <a:p>
            <a:endParaRPr lang="en-US" sz="2400" dirty="0"/>
          </a:p>
          <a:p>
            <a:r>
              <a:rPr lang="en-US" sz="2400" dirty="0"/>
              <a:t>Appraisers/Appraisal Companies</a:t>
            </a:r>
          </a:p>
          <a:p>
            <a:endParaRPr lang="en-US" sz="2400" dirty="0"/>
          </a:p>
          <a:p>
            <a:r>
              <a:rPr lang="en-US" sz="2400" dirty="0"/>
              <a:t>The Secondary Market</a:t>
            </a:r>
          </a:p>
          <a:p>
            <a:endParaRPr lang="en-US" sz="2400" dirty="0"/>
          </a:p>
          <a:p>
            <a:r>
              <a:rPr lang="en-US" sz="2400" dirty="0"/>
              <a:t>The Mortgage-Backed Securities</a:t>
            </a:r>
          </a:p>
        </p:txBody>
      </p:sp>
    </p:spTree>
    <p:extLst>
      <p:ext uri="{BB962C8B-B14F-4D97-AF65-F5344CB8AC3E}">
        <p14:creationId xmlns:p14="http://schemas.microsoft.com/office/powerpoint/2010/main" val="1737095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5E0FFEF0-487C-4DF2-96B1-039A37FF51A5}" type="slidenum">
              <a:rPr lang="en-US" sz="1400">
                <a:solidFill>
                  <a:srgbClr val="000000"/>
                </a:solidFill>
                <a:latin typeface="Trade Gothic" charset="0"/>
              </a:rPr>
              <a:pPr/>
              <a:t>2</a:t>
            </a:fld>
            <a:endParaRPr lang="en-US" sz="1400">
              <a:solidFill>
                <a:srgbClr val="000000"/>
              </a:solidFill>
              <a:latin typeface="Trade Gothic" charset="0"/>
            </a:endParaRPr>
          </a:p>
        </p:txBody>
      </p:sp>
      <p:sp>
        <p:nvSpPr>
          <p:cNvPr id="4099" name="Rectangle 2"/>
          <p:cNvSpPr>
            <a:spLocks noGrp="1" noChangeArrowheads="1"/>
          </p:cNvSpPr>
          <p:nvPr>
            <p:ph type="title"/>
          </p:nvPr>
        </p:nvSpPr>
        <p:spPr/>
        <p:txBody>
          <a:bodyPr/>
          <a:lstStyle/>
          <a:p>
            <a:pPr eaLnBrk="1" hangingPunct="1"/>
            <a:r>
              <a:rPr lang="en-US" b="1" dirty="0">
                <a:latin typeface="Arial" charset="0"/>
              </a:rPr>
              <a:t>Agenda</a:t>
            </a:r>
          </a:p>
        </p:txBody>
      </p:sp>
      <p:sp>
        <p:nvSpPr>
          <p:cNvPr id="4100" name="Rectangle 3"/>
          <p:cNvSpPr>
            <a:spLocks noGrp="1" noChangeArrowheads="1"/>
          </p:cNvSpPr>
          <p:nvPr>
            <p:ph type="body" idx="1"/>
          </p:nvPr>
        </p:nvSpPr>
        <p:spPr/>
        <p:txBody>
          <a:bodyPr>
            <a:normAutofit fontScale="77500" lnSpcReduction="20000"/>
          </a:bodyPr>
          <a:lstStyle/>
          <a:p>
            <a:r>
              <a:rPr lang="en-IN" dirty="0"/>
              <a:t>What is Mortgage</a:t>
            </a:r>
          </a:p>
          <a:p>
            <a:r>
              <a:rPr lang="en-IN" dirty="0"/>
              <a:t>Mortgage Lending Activities</a:t>
            </a:r>
          </a:p>
          <a:p>
            <a:r>
              <a:rPr lang="en-IN" dirty="0"/>
              <a:t>Industry Partners</a:t>
            </a:r>
          </a:p>
          <a:p>
            <a:r>
              <a:rPr lang="en-IN" dirty="0"/>
              <a:t>Underwriting Agencies</a:t>
            </a:r>
          </a:p>
          <a:p>
            <a:r>
              <a:rPr lang="en-IN" dirty="0"/>
              <a:t>Types of Mortgages</a:t>
            </a:r>
          </a:p>
          <a:p>
            <a:r>
              <a:rPr lang="en-IN" dirty="0"/>
              <a:t>Loan Amortization</a:t>
            </a:r>
          </a:p>
          <a:p>
            <a:r>
              <a:rPr lang="en-IN" dirty="0"/>
              <a:t>Loan Purpose</a:t>
            </a:r>
          </a:p>
          <a:p>
            <a:r>
              <a:rPr lang="en-IN" dirty="0"/>
              <a:t>A LOOK AT THE UNIFORM RESIDENTIAL LOAN APPLICATION A.K.A. FORM 1003</a:t>
            </a:r>
          </a:p>
          <a:p>
            <a:r>
              <a:rPr lang="en-IN" dirty="0"/>
              <a:t>Mortgage Maths</a:t>
            </a:r>
          </a:p>
          <a:p>
            <a:r>
              <a:rPr lang="en-IN" dirty="0"/>
              <a:t>Ratios in Mortgage</a:t>
            </a:r>
          </a:p>
          <a:p>
            <a:r>
              <a:rPr lang="en-IN" dirty="0"/>
              <a:t>Supporting Documentation</a:t>
            </a:r>
          </a:p>
          <a:p>
            <a:r>
              <a:rPr lang="en-US" dirty="0"/>
              <a:t>Summary</a:t>
            </a:r>
          </a:p>
        </p:txBody>
      </p:sp>
    </p:spTree>
    <p:extLst>
      <p:ext uri="{BB962C8B-B14F-4D97-AF65-F5344CB8AC3E}">
        <p14:creationId xmlns:p14="http://schemas.microsoft.com/office/powerpoint/2010/main" val="3503866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Lenders</a:t>
            </a:r>
            <a:endParaRPr lang="en-IN" dirty="0"/>
          </a:p>
        </p:txBody>
      </p:sp>
      <p:sp>
        <p:nvSpPr>
          <p:cNvPr id="3" name="Content Placeholder 2"/>
          <p:cNvSpPr>
            <a:spLocks noGrp="1"/>
          </p:cNvSpPr>
          <p:nvPr>
            <p:ph idx="1"/>
          </p:nvPr>
        </p:nvSpPr>
        <p:spPr/>
        <p:txBody>
          <a:bodyPr/>
          <a:lstStyle/>
          <a:p>
            <a:pPr algn="just"/>
            <a:r>
              <a:rPr lang="en-US" sz="2400" dirty="0"/>
              <a:t>A lender is any institution or Individual who loans a borrower money.</a:t>
            </a:r>
          </a:p>
          <a:p>
            <a:pPr algn="just"/>
            <a:r>
              <a:rPr lang="en-IN" sz="2400" dirty="0"/>
              <a:t>Essentially, a mortgage lender is the term used to describe companies, institutions and organizations who loan money to people for the purchase of real estate. </a:t>
            </a:r>
          </a:p>
          <a:p>
            <a:pPr algn="just"/>
            <a:r>
              <a:rPr lang="en-IN" sz="2400" dirty="0"/>
              <a:t>These include banks, credit unions, trust companies, life insurance companies or a private company that lends money to buy land, houses and other real estate. </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20</a:t>
            </a:fld>
            <a:endParaRPr lang="en-US">
              <a:solidFill>
                <a:srgbClr val="000000"/>
              </a:solidFill>
            </a:endParaRPr>
          </a:p>
        </p:txBody>
      </p:sp>
    </p:spTree>
    <p:extLst>
      <p:ext uri="{BB962C8B-B14F-4D97-AF65-F5344CB8AC3E}">
        <p14:creationId xmlns:p14="http://schemas.microsoft.com/office/powerpoint/2010/main" val="1033776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Mortgage Lenders</a:t>
            </a:r>
            <a:endParaRPr lang="en-IN" dirty="0"/>
          </a:p>
        </p:txBody>
      </p:sp>
      <p:sp>
        <p:nvSpPr>
          <p:cNvPr id="3" name="Content Placeholder 2"/>
          <p:cNvSpPr>
            <a:spLocks noGrp="1"/>
          </p:cNvSpPr>
          <p:nvPr>
            <p:ph idx="1"/>
          </p:nvPr>
        </p:nvSpPr>
        <p:spPr/>
        <p:txBody>
          <a:bodyPr>
            <a:normAutofit fontScale="92500" lnSpcReduction="10000"/>
          </a:bodyPr>
          <a:lstStyle/>
          <a:p>
            <a:r>
              <a:rPr lang="en-US" sz="2400" dirty="0"/>
              <a:t>Mortgage Bankers</a:t>
            </a:r>
          </a:p>
          <a:p>
            <a:r>
              <a:rPr lang="en-US" sz="2400" dirty="0"/>
              <a:t>Portfolio Mortgage Lenders</a:t>
            </a:r>
          </a:p>
          <a:p>
            <a:r>
              <a:rPr lang="en-US" sz="2400" dirty="0"/>
              <a:t>Correspondent Mortgage Lenders</a:t>
            </a:r>
          </a:p>
          <a:p>
            <a:r>
              <a:rPr lang="en-US" sz="2400" dirty="0"/>
              <a:t>Wholesale Mortgage Lenders</a:t>
            </a:r>
          </a:p>
          <a:p>
            <a:r>
              <a:rPr lang="en-US" sz="2400" dirty="0"/>
              <a:t>Retail/Direct Mortgage Lenders</a:t>
            </a:r>
          </a:p>
          <a:p>
            <a:r>
              <a:rPr lang="en-US" sz="2400" dirty="0"/>
              <a:t>Prime Mortgage Lenders</a:t>
            </a:r>
          </a:p>
          <a:p>
            <a:r>
              <a:rPr lang="en-US" sz="2400" dirty="0"/>
              <a:t>Subprime Mortgage Lenders</a:t>
            </a:r>
          </a:p>
          <a:p>
            <a:r>
              <a:rPr lang="en-US" sz="2400" dirty="0"/>
              <a:t>Alt-A Mortgage Lenders</a:t>
            </a:r>
          </a:p>
          <a:p>
            <a:r>
              <a:rPr lang="en-US" sz="2400" dirty="0"/>
              <a:t>Warehouse Mortgage Lenders</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21</a:t>
            </a:fld>
            <a:endParaRPr lang="en-US">
              <a:solidFill>
                <a:srgbClr val="000000"/>
              </a:solidFill>
            </a:endParaRPr>
          </a:p>
        </p:txBody>
      </p:sp>
    </p:spTree>
    <p:extLst>
      <p:ext uri="{BB962C8B-B14F-4D97-AF65-F5344CB8AC3E}">
        <p14:creationId xmlns:p14="http://schemas.microsoft.com/office/powerpoint/2010/main" val="2117808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Bankers</a:t>
            </a:r>
            <a:endParaRPr lang="en-IN" dirty="0"/>
          </a:p>
        </p:txBody>
      </p:sp>
      <p:sp>
        <p:nvSpPr>
          <p:cNvPr id="3" name="Content Placeholder 2"/>
          <p:cNvSpPr>
            <a:spLocks noGrp="1"/>
          </p:cNvSpPr>
          <p:nvPr>
            <p:ph idx="1"/>
          </p:nvPr>
        </p:nvSpPr>
        <p:spPr/>
        <p:txBody>
          <a:bodyPr/>
          <a:lstStyle/>
          <a:p>
            <a:pPr algn="just">
              <a:lnSpc>
                <a:spcPct val="90000"/>
              </a:lnSpc>
              <a:defRPr/>
            </a:pPr>
            <a:r>
              <a:rPr lang="en-IN" sz="2400" dirty="0"/>
              <a:t>Mortgage bankers are essentially “mortgage lenders” that originate and sell their loans in pools on the secondary market to investors such as Freddie Mac and Fannie Mae, along with private investors. </a:t>
            </a:r>
          </a:p>
          <a:p>
            <a:pPr algn="just">
              <a:lnSpc>
                <a:spcPct val="90000"/>
              </a:lnSpc>
              <a:defRPr/>
            </a:pPr>
            <a:r>
              <a:rPr lang="en-IN" sz="2400" dirty="0"/>
              <a:t>If they are non-depository institutions, they finance the loans with warehouse lines of credit extended by other lenders, but quickly sell them off on the secondary market so they can originate new loans. </a:t>
            </a:r>
          </a:p>
          <a:p>
            <a:pPr algn="just">
              <a:lnSpc>
                <a:spcPct val="90000"/>
              </a:lnSpc>
              <a:defRPr/>
            </a:pPr>
            <a:r>
              <a:rPr lang="en-IN" sz="2400" dirty="0"/>
              <a:t>Countrywide and Wells Fargo Home Mortgage are two are the largest examples, though much smaller operations also share this distinction.</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22</a:t>
            </a:fld>
            <a:endParaRPr lang="en-US">
              <a:solidFill>
                <a:srgbClr val="000000"/>
              </a:solidFill>
            </a:endParaRPr>
          </a:p>
        </p:txBody>
      </p:sp>
    </p:spTree>
    <p:extLst>
      <p:ext uri="{BB962C8B-B14F-4D97-AF65-F5344CB8AC3E}">
        <p14:creationId xmlns:p14="http://schemas.microsoft.com/office/powerpoint/2010/main" val="2519506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Portfolio Mortgage Lenders</a:t>
            </a:r>
            <a:endParaRPr lang="en-IN" dirty="0"/>
          </a:p>
        </p:txBody>
      </p:sp>
      <p:sp>
        <p:nvSpPr>
          <p:cNvPr id="3" name="Content Placeholder 2"/>
          <p:cNvSpPr>
            <a:spLocks noGrp="1"/>
          </p:cNvSpPr>
          <p:nvPr>
            <p:ph idx="1"/>
          </p:nvPr>
        </p:nvSpPr>
        <p:spPr/>
        <p:txBody>
          <a:bodyPr>
            <a:normAutofit fontScale="92500"/>
          </a:bodyPr>
          <a:lstStyle/>
          <a:p>
            <a:pPr algn="just">
              <a:lnSpc>
                <a:spcPct val="90000"/>
              </a:lnSpc>
              <a:defRPr/>
            </a:pPr>
            <a:r>
              <a:rPr lang="en-IN" sz="2400" dirty="0"/>
              <a:t>Portfolio mortgage lenders originate and fund their own loans, and may service them for the entire life of the loan. Because they typically offer deposit accounts to consumers, they are able to hold onto the loans they fund. </a:t>
            </a:r>
          </a:p>
          <a:p>
            <a:pPr algn="just">
              <a:lnSpc>
                <a:spcPct val="90000"/>
              </a:lnSpc>
              <a:defRPr/>
            </a:pPr>
            <a:r>
              <a:rPr lang="en-IN" sz="2400" dirty="0"/>
              <a:t>They are also able to offer more flexibility in loan products and loan programs because they don’t need to adhere to the guidelines of secondary market buyers. That means unique program guidelines and special offerings that other banks can’t offer.  </a:t>
            </a:r>
          </a:p>
          <a:p>
            <a:pPr algn="just">
              <a:lnSpc>
                <a:spcPct val="90000"/>
              </a:lnSpc>
              <a:defRPr/>
            </a:pPr>
            <a:r>
              <a:rPr lang="en-IN" sz="2400" dirty="0"/>
              <a:t>Once their loans are serviced and paid for on time for at least a year, they are considered “seasoned” and can be sold on the secondary market more easily. </a:t>
            </a:r>
          </a:p>
          <a:p>
            <a:pPr algn="just">
              <a:lnSpc>
                <a:spcPct val="90000"/>
              </a:lnSpc>
              <a:defRPr/>
            </a:pPr>
            <a:r>
              <a:rPr lang="en-IN" sz="2400" dirty="0"/>
              <a:t>Countrywide and Washington Mutual are examples of portfolio mortgage lenders.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23</a:t>
            </a:fld>
            <a:endParaRPr lang="en-US">
              <a:solidFill>
                <a:srgbClr val="000000"/>
              </a:solidFill>
            </a:endParaRPr>
          </a:p>
        </p:txBody>
      </p:sp>
    </p:spTree>
    <p:extLst>
      <p:ext uri="{BB962C8B-B14F-4D97-AF65-F5344CB8AC3E}">
        <p14:creationId xmlns:p14="http://schemas.microsoft.com/office/powerpoint/2010/main" val="3263723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Correspondent Mortgage Lenders</a:t>
            </a:r>
            <a:endParaRPr lang="en-IN" dirty="0"/>
          </a:p>
        </p:txBody>
      </p:sp>
      <p:sp>
        <p:nvSpPr>
          <p:cNvPr id="3" name="Content Placeholder 2"/>
          <p:cNvSpPr>
            <a:spLocks noGrp="1"/>
          </p:cNvSpPr>
          <p:nvPr>
            <p:ph idx="1"/>
          </p:nvPr>
        </p:nvSpPr>
        <p:spPr/>
        <p:txBody>
          <a:bodyPr/>
          <a:lstStyle/>
          <a:p>
            <a:pPr algn="just">
              <a:lnSpc>
                <a:spcPct val="90000"/>
              </a:lnSpc>
              <a:defRPr/>
            </a:pPr>
            <a:r>
              <a:rPr lang="en-IN" dirty="0"/>
              <a:t>Correspondent mortgage lenders originate and fund loans in their own name, then sell them off to larger mortgage lenders, who in turn service them, or sell them on the secondary market. </a:t>
            </a:r>
          </a:p>
          <a:p>
            <a:pPr algn="just">
              <a:lnSpc>
                <a:spcPct val="90000"/>
              </a:lnSpc>
              <a:defRPr/>
            </a:pPr>
            <a:r>
              <a:rPr lang="en-IN" dirty="0"/>
              <a:t>The loans can be underwritten by the correspondent mortgage lenders, but the loan programs are usually based on terms approved by the larger mortgage lender, or “sponsor”. </a:t>
            </a:r>
          </a:p>
          <a:p>
            <a:pPr algn="just">
              <a:lnSpc>
                <a:spcPct val="90000"/>
              </a:lnSpc>
              <a:defRPr/>
            </a:pPr>
            <a:r>
              <a:rPr lang="en-IN" dirty="0"/>
              <a:t>Correspondents usually have a array of products from different sponsors, and act as an extension for those larger lenders. </a:t>
            </a:r>
          </a:p>
          <a:p>
            <a:pPr algn="just">
              <a:lnSpc>
                <a:spcPct val="90000"/>
              </a:lnSpc>
              <a:defRPr/>
            </a:pPr>
            <a:r>
              <a:rPr lang="en-IN" dirty="0"/>
              <a:t>In other words, a small correspondent mortgage lender may resell Wells Fargo products and/or Countrywide products under their own name.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24</a:t>
            </a:fld>
            <a:endParaRPr lang="en-US">
              <a:solidFill>
                <a:srgbClr val="000000"/>
              </a:solidFill>
            </a:endParaRPr>
          </a:p>
        </p:txBody>
      </p:sp>
    </p:spTree>
    <p:extLst>
      <p:ext uri="{BB962C8B-B14F-4D97-AF65-F5344CB8AC3E}">
        <p14:creationId xmlns:p14="http://schemas.microsoft.com/office/powerpoint/2010/main" val="1016715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Wholesale Mortgage Lenders</a:t>
            </a:r>
            <a:endParaRPr lang="en-IN" dirty="0"/>
          </a:p>
        </p:txBody>
      </p:sp>
      <p:sp>
        <p:nvSpPr>
          <p:cNvPr id="3" name="Content Placeholder 2"/>
          <p:cNvSpPr>
            <a:spLocks noGrp="1"/>
          </p:cNvSpPr>
          <p:nvPr>
            <p:ph idx="1"/>
          </p:nvPr>
        </p:nvSpPr>
        <p:spPr/>
        <p:txBody>
          <a:bodyPr>
            <a:normAutofit fontScale="77500" lnSpcReduction="20000"/>
          </a:bodyPr>
          <a:lstStyle/>
          <a:p>
            <a:pPr algn="just">
              <a:lnSpc>
                <a:spcPct val="110000"/>
              </a:lnSpc>
              <a:defRPr/>
            </a:pPr>
            <a:r>
              <a:rPr lang="en-IN" sz="2400" dirty="0"/>
              <a:t>Wholesale mortgage lenders are similar to mortgage bankers in that they originate and service loans, and sell them on the secondary market. </a:t>
            </a:r>
          </a:p>
          <a:p>
            <a:pPr algn="just">
              <a:lnSpc>
                <a:spcPct val="110000"/>
              </a:lnSpc>
              <a:defRPr/>
            </a:pPr>
            <a:r>
              <a:rPr lang="en-IN" sz="2400" dirty="0"/>
              <a:t>Most mortgage bankers have wholesale and retail divisions, although wholesale lenders can be independent entities as well.</a:t>
            </a:r>
          </a:p>
          <a:p>
            <a:pPr algn="just">
              <a:lnSpc>
                <a:spcPct val="110000"/>
              </a:lnSpc>
              <a:defRPr/>
            </a:pPr>
            <a:r>
              <a:rPr lang="en-IN" sz="2400" dirty="0"/>
              <a:t>A wholesale mortgage lender works with independent mortgage brokers and loan officers to originate loans. </a:t>
            </a:r>
          </a:p>
          <a:p>
            <a:pPr algn="just">
              <a:lnSpc>
                <a:spcPct val="110000"/>
              </a:lnSpc>
              <a:defRPr/>
            </a:pPr>
            <a:r>
              <a:rPr lang="en-IN" sz="2400" dirty="0"/>
              <a:t>Brokers and loan officers work on the retail end with borrowers, and once they secure a deal, they send that deal to a wholesale mortgage lender for underwriting and processing. </a:t>
            </a:r>
          </a:p>
          <a:p>
            <a:pPr algn="just">
              <a:lnSpc>
                <a:spcPct val="110000"/>
              </a:lnSpc>
              <a:defRPr/>
            </a:pPr>
            <a:r>
              <a:rPr lang="en-IN" sz="2400" dirty="0"/>
              <a:t>The wholesale mortgage lender will fund the loan, and usually sell it on the secondary market within a month or two. </a:t>
            </a:r>
          </a:p>
          <a:p>
            <a:pPr algn="just">
              <a:lnSpc>
                <a:spcPct val="110000"/>
              </a:lnSpc>
              <a:defRPr/>
            </a:pPr>
            <a:r>
              <a:rPr lang="en-IN" sz="2400" dirty="0"/>
              <a:t>Wholesale mortgage lenders have lower rates than retail lenders because brokers can manipulate the rate based on their yield-spread-premium.</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25</a:t>
            </a:fld>
            <a:endParaRPr lang="en-US">
              <a:solidFill>
                <a:srgbClr val="000000"/>
              </a:solidFill>
            </a:endParaRPr>
          </a:p>
        </p:txBody>
      </p:sp>
    </p:spTree>
    <p:extLst>
      <p:ext uri="{BB962C8B-B14F-4D97-AF65-F5344CB8AC3E}">
        <p14:creationId xmlns:p14="http://schemas.microsoft.com/office/powerpoint/2010/main" val="521233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Retail/Direct Mortgage Lenders</a:t>
            </a:r>
            <a:endParaRPr lang="en-IN" dirty="0"/>
          </a:p>
        </p:txBody>
      </p:sp>
      <p:sp>
        <p:nvSpPr>
          <p:cNvPr id="3" name="Content Placeholder 2"/>
          <p:cNvSpPr>
            <a:spLocks noGrp="1"/>
          </p:cNvSpPr>
          <p:nvPr>
            <p:ph idx="1"/>
          </p:nvPr>
        </p:nvSpPr>
        <p:spPr/>
        <p:txBody>
          <a:bodyPr/>
          <a:lstStyle/>
          <a:p>
            <a:pPr algn="just">
              <a:lnSpc>
                <a:spcPct val="90000"/>
              </a:lnSpc>
              <a:defRPr/>
            </a:pPr>
            <a:r>
              <a:rPr lang="en-IN" sz="2400" dirty="0"/>
              <a:t>A direct mortgage lender is simply a bank or lender that works directly with a homeowner, with no need for a middleman or broker. </a:t>
            </a:r>
          </a:p>
          <a:p>
            <a:pPr algn="just">
              <a:lnSpc>
                <a:spcPct val="90000"/>
              </a:lnSpc>
              <a:defRPr/>
            </a:pPr>
            <a:r>
              <a:rPr lang="en-IN" sz="2400" dirty="0"/>
              <a:t>Mortgage bankers and portfolio lenders usually fall under this category if they have retail operations. </a:t>
            </a:r>
          </a:p>
          <a:p>
            <a:pPr algn="just">
              <a:lnSpc>
                <a:spcPct val="90000"/>
              </a:lnSpc>
              <a:defRPr/>
            </a:pPr>
            <a:r>
              <a:rPr lang="en-IN" sz="2400" dirty="0"/>
              <a:t>Examples include Washington Mutual, Wells Fargo and Bank of America, though smaller entities could share this distinction as well.</a:t>
            </a:r>
          </a:p>
          <a:p>
            <a:pPr marL="0" indent="0">
              <a:buNone/>
            </a:pP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26</a:t>
            </a:fld>
            <a:endParaRPr lang="en-US">
              <a:solidFill>
                <a:srgbClr val="000000"/>
              </a:solidFill>
            </a:endParaRPr>
          </a:p>
        </p:txBody>
      </p:sp>
    </p:spTree>
    <p:extLst>
      <p:ext uri="{BB962C8B-B14F-4D97-AF65-F5344CB8AC3E}">
        <p14:creationId xmlns:p14="http://schemas.microsoft.com/office/powerpoint/2010/main" val="154597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Prime Mortgage Lenders</a:t>
            </a:r>
            <a:endParaRPr lang="en-IN" dirty="0"/>
          </a:p>
        </p:txBody>
      </p:sp>
      <p:sp>
        <p:nvSpPr>
          <p:cNvPr id="3" name="Content Placeholder 2"/>
          <p:cNvSpPr>
            <a:spLocks noGrp="1"/>
          </p:cNvSpPr>
          <p:nvPr>
            <p:ph idx="1"/>
          </p:nvPr>
        </p:nvSpPr>
        <p:spPr/>
        <p:txBody>
          <a:bodyPr/>
          <a:lstStyle/>
          <a:p>
            <a:pPr algn="just">
              <a:lnSpc>
                <a:spcPct val="90000"/>
              </a:lnSpc>
              <a:defRPr/>
            </a:pPr>
            <a:r>
              <a:rPr lang="en-IN" sz="2400" dirty="0"/>
              <a:t>A prime mortgage lender is simply a bank or lender that works directly with a homeowner, with good credit score and who are eligible for the prime rate mortgages. </a:t>
            </a:r>
          </a:p>
          <a:p>
            <a:pPr algn="just">
              <a:lnSpc>
                <a:spcPct val="90000"/>
              </a:lnSpc>
              <a:defRPr/>
            </a:pPr>
            <a:r>
              <a:rPr lang="en-IN" sz="2400" dirty="0"/>
              <a:t>Prime mortgage lenders do their lending operations following secondary market investors (FNMA, Freddie Mac)regulations and guidelines.</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27</a:t>
            </a:fld>
            <a:endParaRPr lang="en-US">
              <a:solidFill>
                <a:srgbClr val="000000"/>
              </a:solidFill>
            </a:endParaRPr>
          </a:p>
        </p:txBody>
      </p:sp>
    </p:spTree>
    <p:extLst>
      <p:ext uri="{BB962C8B-B14F-4D97-AF65-F5344CB8AC3E}">
        <p14:creationId xmlns:p14="http://schemas.microsoft.com/office/powerpoint/2010/main" val="144488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Sub Prime Mortgage Lenders</a:t>
            </a:r>
            <a:endParaRPr lang="en-IN" dirty="0"/>
          </a:p>
        </p:txBody>
      </p:sp>
      <p:sp>
        <p:nvSpPr>
          <p:cNvPr id="3" name="Content Placeholder 2"/>
          <p:cNvSpPr>
            <a:spLocks noGrp="1"/>
          </p:cNvSpPr>
          <p:nvPr>
            <p:ph idx="1"/>
          </p:nvPr>
        </p:nvSpPr>
        <p:spPr/>
        <p:txBody>
          <a:bodyPr/>
          <a:lstStyle/>
          <a:p>
            <a:pPr algn="just"/>
            <a:r>
              <a:rPr lang="en-IN" dirty="0"/>
              <a:t>Sub prime lenders tend to focus on homeowners with less than stellar credit.  </a:t>
            </a:r>
          </a:p>
          <a:p>
            <a:pPr algn="just"/>
            <a:r>
              <a:rPr lang="en-IN" dirty="0"/>
              <a:t>While the definition of sub prime varies from lender to lender, most in the industry characterize it as lending to borrowers with credit scores below 620.  </a:t>
            </a:r>
          </a:p>
          <a:p>
            <a:pPr algn="just"/>
            <a:r>
              <a:rPr lang="en-IN" dirty="0"/>
              <a:t>But other issues may persist, including limited income and assets, or inability to provide documentation.  </a:t>
            </a:r>
          </a:p>
          <a:p>
            <a:pPr algn="just"/>
            <a:r>
              <a:rPr lang="en-IN" dirty="0"/>
              <a:t>As a result, interest rates provided by sub prime mortgage lenders will be much higher than those at standard lenders. </a:t>
            </a:r>
          </a:p>
          <a:p>
            <a:pPr algn="just"/>
            <a:r>
              <a:rPr lang="en-IN" dirty="0"/>
              <a:t>Essentially, sub prime lenders are willing to take on more risk for a greater reward (a sky-high interest rate).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28</a:t>
            </a:fld>
            <a:endParaRPr lang="en-US">
              <a:solidFill>
                <a:srgbClr val="000000"/>
              </a:solidFill>
            </a:endParaRPr>
          </a:p>
        </p:txBody>
      </p:sp>
    </p:spTree>
    <p:extLst>
      <p:ext uri="{BB962C8B-B14F-4D97-AF65-F5344CB8AC3E}">
        <p14:creationId xmlns:p14="http://schemas.microsoft.com/office/powerpoint/2010/main" val="4125122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Alt-A </a:t>
            </a:r>
            <a:r>
              <a:rPr lang="en-US" b="1" dirty="0"/>
              <a:t>Mortgage Lenders</a:t>
            </a:r>
            <a:endParaRPr lang="en-IN" dirty="0"/>
          </a:p>
        </p:txBody>
      </p:sp>
      <p:sp>
        <p:nvSpPr>
          <p:cNvPr id="3" name="Content Placeholder 2"/>
          <p:cNvSpPr>
            <a:spLocks noGrp="1"/>
          </p:cNvSpPr>
          <p:nvPr>
            <p:ph idx="1"/>
          </p:nvPr>
        </p:nvSpPr>
        <p:spPr/>
        <p:txBody>
          <a:bodyPr/>
          <a:lstStyle/>
          <a:p>
            <a:pPr algn="just"/>
            <a:r>
              <a:rPr lang="en-IN" dirty="0"/>
              <a:t>Alt-A mortgage lenders typically offer mortgages to borrowers with limited documentation, limited or no down payment, and/or credit scores mostly between 620-720.  </a:t>
            </a:r>
          </a:p>
          <a:p>
            <a:pPr algn="just"/>
            <a:r>
              <a:rPr lang="en-IN" dirty="0"/>
              <a:t>This type of mortgage lender falls somewhere between a prime lender and a sub prime lender.  </a:t>
            </a:r>
          </a:p>
          <a:p>
            <a:pPr algn="just"/>
            <a:r>
              <a:rPr lang="en-IN" dirty="0"/>
              <a:t>Borrowers may use an Alt-A mortgage lender because they have a tricky loan scenario or a sticking point that makes it difficult or impossible to close with a traditional mortgage lender.  </a:t>
            </a:r>
          </a:p>
          <a:p>
            <a:pPr algn="just"/>
            <a:r>
              <a:rPr lang="en-IN" dirty="0"/>
              <a:t>The risk appetite of an Alt-A lender is medium-high.</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29</a:t>
            </a:fld>
            <a:endParaRPr lang="en-US">
              <a:solidFill>
                <a:srgbClr val="000000"/>
              </a:solidFill>
            </a:endParaRPr>
          </a:p>
        </p:txBody>
      </p:sp>
    </p:spTree>
    <p:extLst>
      <p:ext uri="{BB962C8B-B14F-4D97-AF65-F5344CB8AC3E}">
        <p14:creationId xmlns:p14="http://schemas.microsoft.com/office/powerpoint/2010/main" val="3639580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charset="0"/>
              </a:rPr>
              <a:t>Fun Fact !</a:t>
            </a:r>
            <a:endParaRPr lang="en-IN" b="1" dirty="0">
              <a:latin typeface="Arial" charset="0"/>
            </a:endParaRPr>
          </a:p>
        </p:txBody>
      </p:sp>
      <p:sp>
        <p:nvSpPr>
          <p:cNvPr id="3" name="Content Placeholder 2"/>
          <p:cNvSpPr>
            <a:spLocks noGrp="1"/>
          </p:cNvSpPr>
          <p:nvPr>
            <p:ph idx="1"/>
          </p:nvPr>
        </p:nvSpPr>
        <p:spPr/>
        <p:txBody>
          <a:bodyPr/>
          <a:lstStyle/>
          <a:p>
            <a:endParaRPr lang="en-US" sz="4000" dirty="0"/>
          </a:p>
          <a:p>
            <a:pPr marL="0" indent="0" algn="ctr">
              <a:buNone/>
            </a:pPr>
            <a:r>
              <a:rPr lang="en-US" sz="4000" dirty="0"/>
              <a:t>The term “mort” is derived from the French word “dead” and “gage” is derived from the English word “pledge”.</a:t>
            </a:r>
            <a:endParaRPr lang="en-IN" sz="40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a:t>
            </a:fld>
            <a:endParaRPr lang="en-US">
              <a:solidFill>
                <a:srgbClr val="000000"/>
              </a:solidFill>
            </a:endParaRPr>
          </a:p>
        </p:txBody>
      </p:sp>
    </p:spTree>
    <p:extLst>
      <p:ext uri="{BB962C8B-B14F-4D97-AF65-F5344CB8AC3E}">
        <p14:creationId xmlns:p14="http://schemas.microsoft.com/office/powerpoint/2010/main" val="1191593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Warehouse Mortgage Lenders	</a:t>
            </a:r>
            <a:endParaRPr lang="en-IN" dirty="0"/>
          </a:p>
        </p:txBody>
      </p:sp>
      <p:sp>
        <p:nvSpPr>
          <p:cNvPr id="3" name="Content Placeholder 2"/>
          <p:cNvSpPr>
            <a:spLocks noGrp="1"/>
          </p:cNvSpPr>
          <p:nvPr>
            <p:ph idx="1"/>
          </p:nvPr>
        </p:nvSpPr>
        <p:spPr/>
        <p:txBody>
          <a:bodyPr/>
          <a:lstStyle/>
          <a:p>
            <a:r>
              <a:rPr lang="en-IN" dirty="0"/>
              <a:t>Warehouse lenders provide financing to other mortgage lenders so they can originate their own mortgages.  </a:t>
            </a:r>
          </a:p>
          <a:p>
            <a:r>
              <a:rPr lang="en-IN" dirty="0"/>
              <a:t>This short-term funding provides smaller lenders with liquidity so they can focus on making more mortgages while selling existing ones on the secondary market.</a:t>
            </a:r>
          </a:p>
          <a:p>
            <a:r>
              <a:rPr lang="en-IN" dirty="0"/>
              <a:t>Smaller mortgage bankers and correspondent lenders rely on warehouse lines of credit to finance their operations.  </a:t>
            </a:r>
          </a:p>
          <a:p>
            <a:r>
              <a:rPr lang="en-IN" dirty="0"/>
              <a:t>They pay back the warehouse lines of credit when loans are sold, and may give a cut to the warehouse lender for each loan that is eventually sold.  </a:t>
            </a:r>
          </a:p>
          <a:p>
            <a:r>
              <a:rPr lang="en-IN" dirty="0"/>
              <a:t>The mortgages are used as collateral for the temporary financing.</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30</a:t>
            </a:fld>
            <a:endParaRPr lang="en-US">
              <a:solidFill>
                <a:srgbClr val="000000"/>
              </a:solidFill>
            </a:endParaRPr>
          </a:p>
        </p:txBody>
      </p:sp>
    </p:spTree>
    <p:extLst>
      <p:ext uri="{BB962C8B-B14F-4D97-AF65-F5344CB8AC3E}">
        <p14:creationId xmlns:p14="http://schemas.microsoft.com/office/powerpoint/2010/main" val="1666517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Brokers</a:t>
            </a:r>
            <a:endParaRPr lang="en-IN" dirty="0"/>
          </a:p>
        </p:txBody>
      </p:sp>
      <p:sp>
        <p:nvSpPr>
          <p:cNvPr id="3" name="Content Placeholder 2"/>
          <p:cNvSpPr>
            <a:spLocks noGrp="1"/>
          </p:cNvSpPr>
          <p:nvPr>
            <p:ph idx="1"/>
          </p:nvPr>
        </p:nvSpPr>
        <p:spPr/>
        <p:txBody>
          <a:bodyPr/>
          <a:lstStyle/>
          <a:p>
            <a:pPr algn="just"/>
            <a:r>
              <a:rPr lang="en-US" sz="2400" dirty="0"/>
              <a:t>Mortgage brokers negotiate or originate loans – they bring borrowers and lenders together to consummate a mortgage transaction.</a:t>
            </a:r>
          </a:p>
          <a:p>
            <a:pPr algn="just"/>
            <a:r>
              <a:rPr lang="en-IN" sz="2400" dirty="0"/>
              <a:t>Mortgage brokers work independently with both banks/mortgage lenders and borrowers, and need to be licensed. Their job is to contact borrowers and bring in potential deals. Once they have a deal, they can send it to a mortgage bank or a wholesale lender.</a:t>
            </a:r>
            <a:endParaRPr lang="en-US" sz="2400" dirty="0"/>
          </a:p>
          <a:p>
            <a:pPr algn="just"/>
            <a:r>
              <a:rPr lang="en-IN" sz="2400" dirty="0"/>
              <a:t>They need to process the loan once it is approved, and can negotiate pricing with the bank or mortgage lender to receive a rebate, known as a yield spread premium.</a:t>
            </a:r>
            <a:endParaRPr lang="en-US" sz="2400" dirty="0"/>
          </a:p>
          <a:p>
            <a:pPr algn="just"/>
            <a:r>
              <a:rPr lang="en-US" sz="2400" dirty="0"/>
              <a:t>Mortgage brokers </a:t>
            </a:r>
            <a:r>
              <a:rPr lang="en-US" sz="2400" b="1" u="sng" dirty="0">
                <a:solidFill>
                  <a:srgbClr val="FF3300"/>
                </a:solidFill>
              </a:rPr>
              <a:t>DO NOT</a:t>
            </a:r>
            <a:r>
              <a:rPr lang="en-US" sz="2400" dirty="0"/>
              <a:t> fund loans and they </a:t>
            </a:r>
            <a:r>
              <a:rPr lang="en-US" sz="2400" u="sng" dirty="0">
                <a:solidFill>
                  <a:srgbClr val="FF3300"/>
                </a:solidFill>
              </a:rPr>
              <a:t>DO NOT</a:t>
            </a:r>
            <a:r>
              <a:rPr lang="en-US" sz="2400" dirty="0"/>
              <a:t> service loans.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31</a:t>
            </a:fld>
            <a:endParaRPr lang="en-US">
              <a:solidFill>
                <a:srgbClr val="000000"/>
              </a:solidFill>
            </a:endParaRPr>
          </a:p>
        </p:txBody>
      </p:sp>
    </p:spTree>
    <p:extLst>
      <p:ext uri="{BB962C8B-B14F-4D97-AF65-F5344CB8AC3E}">
        <p14:creationId xmlns:p14="http://schemas.microsoft.com/office/powerpoint/2010/main" val="3180556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Loan Officers</a:t>
            </a:r>
            <a:endParaRPr lang="en-IN" dirty="0"/>
          </a:p>
        </p:txBody>
      </p:sp>
      <p:sp>
        <p:nvSpPr>
          <p:cNvPr id="3" name="Content Placeholder 2"/>
          <p:cNvSpPr>
            <a:spLocks noGrp="1"/>
          </p:cNvSpPr>
          <p:nvPr>
            <p:ph idx="1"/>
          </p:nvPr>
        </p:nvSpPr>
        <p:spPr/>
        <p:txBody>
          <a:bodyPr>
            <a:normAutofit/>
          </a:bodyPr>
          <a:lstStyle/>
          <a:p>
            <a:pPr algn="just"/>
            <a:r>
              <a:rPr lang="en-IN" sz="2400" dirty="0"/>
              <a:t>Loan Officers, also referred to as "Mortgage Loan Originators", are people who work for banks and other financial institutions with the main objective to recommend individual and business loan applications for approval. </a:t>
            </a:r>
          </a:p>
          <a:p>
            <a:pPr algn="just"/>
            <a:r>
              <a:rPr lang="en-IN" sz="2400" dirty="0"/>
              <a:t>Loan officers specialize in commercial, consumer and mortgage loans.</a:t>
            </a:r>
          </a:p>
          <a:p>
            <a:pPr algn="just"/>
            <a:r>
              <a:rPr lang="en-IN" sz="2400" dirty="0"/>
              <a:t>They solicit borrowers using direct mail, telemarketing, and similar practices. </a:t>
            </a:r>
          </a:p>
          <a:p>
            <a:pPr algn="just"/>
            <a:r>
              <a:rPr lang="en-IN" sz="2400" dirty="0"/>
              <a:t>Brokers usually equip them with office supplies and leads, and each take a split of the total commission. </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32</a:t>
            </a:fld>
            <a:endParaRPr lang="en-US">
              <a:solidFill>
                <a:srgbClr val="000000"/>
              </a:solidFill>
            </a:endParaRPr>
          </a:p>
        </p:txBody>
      </p:sp>
    </p:spTree>
    <p:extLst>
      <p:ext uri="{BB962C8B-B14F-4D97-AF65-F5344CB8AC3E}">
        <p14:creationId xmlns:p14="http://schemas.microsoft.com/office/powerpoint/2010/main" val="1517175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Insurance Companies</a:t>
            </a:r>
            <a:endParaRPr lang="en-IN" dirty="0"/>
          </a:p>
        </p:txBody>
      </p:sp>
      <p:sp>
        <p:nvSpPr>
          <p:cNvPr id="3" name="Content Placeholder 2"/>
          <p:cNvSpPr>
            <a:spLocks noGrp="1"/>
          </p:cNvSpPr>
          <p:nvPr>
            <p:ph idx="1"/>
          </p:nvPr>
        </p:nvSpPr>
        <p:spPr/>
        <p:txBody>
          <a:bodyPr/>
          <a:lstStyle/>
          <a:p>
            <a:endParaRPr lang="en-IN" dirty="0"/>
          </a:p>
          <a:p>
            <a:r>
              <a:rPr lang="en-IN" dirty="0"/>
              <a:t>MI companies work with lenders to provide insurance on a mortgage to protect the lender from default. </a:t>
            </a:r>
          </a:p>
          <a:p>
            <a:pPr marL="0" indent="0">
              <a:buNone/>
            </a:pPr>
            <a:endParaRPr lang="en-IN" dirty="0"/>
          </a:p>
          <a:p>
            <a:r>
              <a:rPr lang="en-IN" dirty="0"/>
              <a:t>On a conventional loan, lenders will typically require mortgage insurance on all loans with a total loan to value (LTV) of 80% or more.</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33</a:t>
            </a:fld>
            <a:endParaRPr lang="en-US">
              <a:solidFill>
                <a:srgbClr val="000000"/>
              </a:solidFill>
            </a:endParaRPr>
          </a:p>
        </p:txBody>
      </p:sp>
    </p:spTree>
    <p:extLst>
      <p:ext uri="{BB962C8B-B14F-4D97-AF65-F5344CB8AC3E}">
        <p14:creationId xmlns:p14="http://schemas.microsoft.com/office/powerpoint/2010/main" val="1124882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Hazard Insurance Companies</a:t>
            </a:r>
            <a:endParaRPr lang="en-IN" dirty="0"/>
          </a:p>
        </p:txBody>
      </p:sp>
      <p:sp>
        <p:nvSpPr>
          <p:cNvPr id="3" name="Content Placeholder 2"/>
          <p:cNvSpPr>
            <a:spLocks noGrp="1"/>
          </p:cNvSpPr>
          <p:nvPr>
            <p:ph idx="1"/>
          </p:nvPr>
        </p:nvSpPr>
        <p:spPr/>
        <p:txBody>
          <a:bodyPr/>
          <a:lstStyle/>
          <a:p>
            <a:pPr algn="just" fontAlgn="auto">
              <a:spcAft>
                <a:spcPts val="0"/>
              </a:spcAft>
              <a:defRPr/>
            </a:pPr>
            <a:r>
              <a:rPr lang="en-IN" sz="2000" dirty="0"/>
              <a:t>All mortgage lenders require that the borrower have some type of homeowners insurance to protect their investment against loss to the property. </a:t>
            </a:r>
          </a:p>
          <a:p>
            <a:pPr algn="just" fontAlgn="auto">
              <a:spcAft>
                <a:spcPts val="0"/>
              </a:spcAft>
              <a:defRPr/>
            </a:pPr>
            <a:endParaRPr lang="en-IN" sz="2000" dirty="0"/>
          </a:p>
          <a:p>
            <a:pPr algn="just" fontAlgn="auto">
              <a:spcAft>
                <a:spcPts val="0"/>
              </a:spcAft>
              <a:defRPr/>
            </a:pPr>
            <a:r>
              <a:rPr lang="en-IN" sz="2000" dirty="0"/>
              <a:t>Homeowners insurance (also called hazard, or fire insurance) ensures that the property will be replaced or the damage will be repaired up to the amount of coverage obtained. </a:t>
            </a:r>
          </a:p>
          <a:p>
            <a:pPr algn="just" fontAlgn="auto">
              <a:spcAft>
                <a:spcPts val="0"/>
              </a:spcAft>
              <a:defRPr/>
            </a:pPr>
            <a:endParaRPr lang="en-IN" sz="2000" dirty="0"/>
          </a:p>
          <a:p>
            <a:pPr algn="just" fontAlgn="auto">
              <a:spcAft>
                <a:spcPts val="0"/>
              </a:spcAft>
              <a:defRPr/>
            </a:pPr>
            <a:r>
              <a:rPr lang="en-IN" sz="2000" dirty="0"/>
              <a:t>In most states, coverage must be equal to the loan balance or the value of the home, whichever is greater. </a:t>
            </a:r>
          </a:p>
          <a:p>
            <a:pPr algn="just" fontAlgn="auto">
              <a:spcAft>
                <a:spcPts val="0"/>
              </a:spcAft>
              <a:defRPr/>
            </a:pPr>
            <a:endParaRPr lang="en-IN" sz="2000" dirty="0"/>
          </a:p>
          <a:p>
            <a:pPr algn="just" fontAlgn="auto">
              <a:spcAft>
                <a:spcPts val="0"/>
              </a:spcAft>
              <a:defRPr/>
            </a:pPr>
            <a:r>
              <a:rPr lang="en-IN" sz="2000" dirty="0"/>
              <a:t>The homeowner's policy must meet the lender requirements.</a:t>
            </a:r>
            <a:endParaRPr lang="en-US" sz="2000" dirty="0">
              <a:solidFill>
                <a:srgbClr val="002060"/>
              </a:solidFill>
            </a:endParaRP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34</a:t>
            </a:fld>
            <a:endParaRPr lang="en-US">
              <a:solidFill>
                <a:srgbClr val="000000"/>
              </a:solidFill>
            </a:endParaRPr>
          </a:p>
        </p:txBody>
      </p:sp>
    </p:spTree>
    <p:extLst>
      <p:ext uri="{BB962C8B-B14F-4D97-AF65-F5344CB8AC3E}">
        <p14:creationId xmlns:p14="http://schemas.microsoft.com/office/powerpoint/2010/main" val="345191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Flood Insurance Companies</a:t>
            </a:r>
            <a:endParaRPr lang="en-IN" dirty="0"/>
          </a:p>
        </p:txBody>
      </p:sp>
      <p:sp>
        <p:nvSpPr>
          <p:cNvPr id="3" name="Content Placeholder 2"/>
          <p:cNvSpPr>
            <a:spLocks noGrp="1"/>
          </p:cNvSpPr>
          <p:nvPr>
            <p:ph idx="1"/>
          </p:nvPr>
        </p:nvSpPr>
        <p:spPr/>
        <p:txBody>
          <a:bodyPr>
            <a:normAutofit fontScale="85000" lnSpcReduction="10000"/>
          </a:bodyPr>
          <a:lstStyle/>
          <a:p>
            <a:pPr algn="just" fontAlgn="auto">
              <a:spcAft>
                <a:spcPts val="0"/>
              </a:spcAft>
              <a:defRPr/>
            </a:pPr>
            <a:r>
              <a:rPr lang="en-IN" sz="2400" dirty="0"/>
              <a:t>Homeowners insurance does not cover flood-related damage. If applicant think, his/her home is at risk, he/she might want to consider purchasing flood insurance.</a:t>
            </a:r>
          </a:p>
          <a:p>
            <a:pPr algn="just" fontAlgn="auto">
              <a:spcAft>
                <a:spcPts val="0"/>
              </a:spcAft>
              <a:defRPr/>
            </a:pPr>
            <a:r>
              <a:rPr lang="en-IN" sz="2400" dirty="0"/>
              <a:t>The National Flood Insurance Program (NFIP), established by Congress, enables property owners to purchase insurance protection against losses from flooding. It is administered by the Federal Emergency Management Agency (FEMA).</a:t>
            </a:r>
          </a:p>
          <a:p>
            <a:pPr algn="just" fontAlgn="auto">
              <a:spcAft>
                <a:spcPts val="0"/>
              </a:spcAft>
              <a:defRPr/>
            </a:pPr>
            <a:r>
              <a:rPr lang="en-IN" sz="2400" dirty="0"/>
              <a:t>If the applicant’s home is in a special flood hazard area flood insurance is required as a condition of granting a mortgage loan. Applicants may consult special flood insurance maps, published by the FEMA, to determine if the property is in a special flood hazard area (SFHA). </a:t>
            </a:r>
          </a:p>
          <a:p>
            <a:pPr algn="just" fontAlgn="auto">
              <a:spcAft>
                <a:spcPts val="0"/>
              </a:spcAft>
              <a:defRPr/>
            </a:pPr>
            <a:r>
              <a:rPr lang="en-IN" sz="2400" dirty="0"/>
              <a:t>These maps are usually kept on file at local town hall or county building and are available for review. Or these maps may be ordered by phone or fax from FEMA.</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35</a:t>
            </a:fld>
            <a:endParaRPr lang="en-US">
              <a:solidFill>
                <a:srgbClr val="000000"/>
              </a:solidFill>
            </a:endParaRPr>
          </a:p>
        </p:txBody>
      </p:sp>
    </p:spTree>
    <p:extLst>
      <p:ext uri="{BB962C8B-B14F-4D97-AF65-F5344CB8AC3E}">
        <p14:creationId xmlns:p14="http://schemas.microsoft.com/office/powerpoint/2010/main" val="2278750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Credit Reporting Agencies</a:t>
            </a:r>
            <a:endParaRPr lang="en-IN" dirty="0"/>
          </a:p>
        </p:txBody>
      </p:sp>
      <p:sp>
        <p:nvSpPr>
          <p:cNvPr id="3" name="Content Placeholder 2"/>
          <p:cNvSpPr>
            <a:spLocks noGrp="1"/>
          </p:cNvSpPr>
          <p:nvPr>
            <p:ph idx="1"/>
          </p:nvPr>
        </p:nvSpPr>
        <p:spPr/>
        <p:txBody>
          <a:bodyPr/>
          <a:lstStyle/>
          <a:p>
            <a:pPr algn="just"/>
            <a:r>
              <a:rPr lang="en-IN" dirty="0"/>
              <a:t>Credit Reporting Agencies collect information from credit companies about borrowers’ bill paying habits.  </a:t>
            </a:r>
          </a:p>
          <a:p>
            <a:pPr algn="just"/>
            <a:r>
              <a:rPr lang="en-IN" dirty="0"/>
              <a:t>This information is typically collected each month and is stored for an indefinite period of time.  </a:t>
            </a:r>
          </a:p>
          <a:p>
            <a:pPr algn="just"/>
            <a:r>
              <a:rPr lang="en-IN" dirty="0"/>
              <a:t>Credit reports are available to lenders and other companies requesting the report in exchange for a fee.</a:t>
            </a:r>
          </a:p>
          <a:p>
            <a:pPr algn="just"/>
            <a:r>
              <a:rPr lang="en-IN" dirty="0"/>
              <a:t>3 Major Credit Bureaus are:</a:t>
            </a:r>
          </a:p>
          <a:p>
            <a:pPr lvl="1" algn="just"/>
            <a:r>
              <a:rPr lang="en-IN" dirty="0"/>
              <a:t>Experian</a:t>
            </a:r>
          </a:p>
          <a:p>
            <a:pPr lvl="1" algn="just"/>
            <a:r>
              <a:rPr lang="en-IN" dirty="0"/>
              <a:t>Trans Union</a:t>
            </a:r>
          </a:p>
          <a:p>
            <a:pPr lvl="1" algn="just"/>
            <a:r>
              <a:rPr lang="en-IN" dirty="0"/>
              <a:t>Equifax</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36</a:t>
            </a:fld>
            <a:endParaRPr lang="en-US">
              <a:solidFill>
                <a:srgbClr val="000000"/>
              </a:solidFill>
            </a:endParaRPr>
          </a:p>
        </p:txBody>
      </p:sp>
    </p:spTree>
    <p:extLst>
      <p:ext uri="{BB962C8B-B14F-4D97-AF65-F5344CB8AC3E}">
        <p14:creationId xmlns:p14="http://schemas.microsoft.com/office/powerpoint/2010/main" val="1882009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Title Companies</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sz="2400" dirty="0"/>
              <a:t>The title company will do an </a:t>
            </a:r>
            <a:r>
              <a:rPr lang="en-IN" sz="2400" b="1" i="1" dirty="0"/>
              <a:t>“abstract of title”</a:t>
            </a:r>
            <a:r>
              <a:rPr lang="en-IN" sz="2400" dirty="0"/>
              <a:t> which means searching the real estate records in the county where that particular piece of property is located. </a:t>
            </a:r>
          </a:p>
          <a:p>
            <a:pPr algn="just"/>
            <a:r>
              <a:rPr lang="en-IN" sz="2400" dirty="0"/>
              <a:t>An abstract will (1) determine the legal owner of the property; (2) reveal any mortgages, liens, judgments, or unpaid taxes that will have to be satisfied before the property is conveyed; and (3) detail any existing easements, restrictions, or leases that affect the property.</a:t>
            </a:r>
          </a:p>
          <a:p>
            <a:pPr algn="just"/>
            <a:r>
              <a:rPr lang="en-US" sz="2400" dirty="0"/>
              <a:t>Title companies are used to “close” or “consummate” a mortgage transaction.  The title company is a neutral party that will obtain the necessary signatures on a loan package and disburse the funds according to the lenders instructions.</a:t>
            </a:r>
          </a:p>
          <a:p>
            <a:pPr algn="just"/>
            <a:r>
              <a:rPr lang="en-IN" sz="2400" dirty="0"/>
              <a:t>After the closing, the title company will record the legal documents (deed, mortgage, assignments, etc.) at the county courthouse and then return the original documents to the correct party.</a:t>
            </a:r>
            <a:endParaRPr lang="en-US" sz="24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37</a:t>
            </a:fld>
            <a:endParaRPr lang="en-US">
              <a:solidFill>
                <a:srgbClr val="000000"/>
              </a:solidFill>
            </a:endParaRPr>
          </a:p>
        </p:txBody>
      </p:sp>
    </p:spTree>
    <p:extLst>
      <p:ext uri="{BB962C8B-B14F-4D97-AF65-F5344CB8AC3E}">
        <p14:creationId xmlns:p14="http://schemas.microsoft.com/office/powerpoint/2010/main" val="2903865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Appraisers/Appraisal Companies</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sz="2400" b="1" dirty="0"/>
              <a:t>Real estate appraisal</a:t>
            </a:r>
            <a:r>
              <a:rPr lang="en-IN" sz="2400" dirty="0"/>
              <a:t>, </a:t>
            </a:r>
            <a:r>
              <a:rPr lang="en-IN" sz="2400" b="1" dirty="0"/>
              <a:t>property valuation</a:t>
            </a:r>
            <a:r>
              <a:rPr lang="en-IN" sz="2400" dirty="0"/>
              <a:t> or </a:t>
            </a:r>
            <a:r>
              <a:rPr lang="en-IN" sz="2400" b="1" dirty="0"/>
              <a:t>land valuation</a:t>
            </a:r>
            <a:r>
              <a:rPr lang="en-IN" sz="2400" dirty="0"/>
              <a:t> is the process of valuing real property. The value usually sought is the property's Market Value. </a:t>
            </a:r>
          </a:p>
          <a:p>
            <a:pPr algn="just"/>
            <a:r>
              <a:rPr lang="en-IN" sz="2400" dirty="0"/>
              <a:t>Specialist qualified appraisers are needed to advise on the value of a property. </a:t>
            </a:r>
          </a:p>
          <a:p>
            <a:pPr algn="just"/>
            <a:r>
              <a:rPr lang="en-IN" sz="2400" dirty="0"/>
              <a:t>The appraiser usually provides a written report on this value to his or her client. These reports are used as the basis for mortgage loans, for settling estates and divorces, for tax matters, and so on. Sometimes the appraisal report is used by both parties to set the sale price of the property appraised.</a:t>
            </a:r>
          </a:p>
          <a:p>
            <a:pPr algn="just"/>
            <a:r>
              <a:rPr lang="en-IN" sz="2400" dirty="0"/>
              <a:t>In some areas, an appraiser doesn't need a license or any certification to appraise property. Usually, however, most states or regions require that appraisals are done by a licensed or certified appraiser (in many countries known as a </a:t>
            </a:r>
            <a:r>
              <a:rPr lang="en-IN" sz="2400" i="1" dirty="0"/>
              <a:t>Property </a:t>
            </a:r>
            <a:r>
              <a:rPr lang="en-IN" sz="2400" i="1" dirty="0" err="1"/>
              <a:t>Valuer</a:t>
            </a:r>
            <a:r>
              <a:rPr lang="en-IN" sz="2400" dirty="0"/>
              <a:t> or </a:t>
            </a:r>
            <a:r>
              <a:rPr lang="en-IN" sz="2400" i="1" dirty="0"/>
              <a:t>Land </a:t>
            </a:r>
            <a:r>
              <a:rPr lang="en-IN" sz="2400" i="1" dirty="0" err="1"/>
              <a:t>Valuer</a:t>
            </a:r>
            <a:r>
              <a:rPr lang="en-IN" sz="2400" dirty="0"/>
              <a:t> and in British English as a "valuation surveyor").</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38</a:t>
            </a:fld>
            <a:endParaRPr lang="en-US">
              <a:solidFill>
                <a:srgbClr val="000000"/>
              </a:solidFill>
            </a:endParaRPr>
          </a:p>
        </p:txBody>
      </p:sp>
    </p:spTree>
    <p:extLst>
      <p:ext uri="{BB962C8B-B14F-4D97-AF65-F5344CB8AC3E}">
        <p14:creationId xmlns:p14="http://schemas.microsoft.com/office/powerpoint/2010/main" val="37633331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Secondary Market</a:t>
            </a:r>
            <a:endParaRPr lang="en-IN" dirty="0"/>
          </a:p>
        </p:txBody>
      </p:sp>
      <p:sp>
        <p:nvSpPr>
          <p:cNvPr id="3" name="Content Placeholder 2"/>
          <p:cNvSpPr>
            <a:spLocks noGrp="1"/>
          </p:cNvSpPr>
          <p:nvPr>
            <p:ph idx="1"/>
          </p:nvPr>
        </p:nvSpPr>
        <p:spPr>
          <a:xfrm>
            <a:off x="914400" y="1509712"/>
            <a:ext cx="10363200" cy="4111769"/>
          </a:xfrm>
        </p:spPr>
        <p:txBody>
          <a:bodyPr>
            <a:normAutofit lnSpcReduction="10000"/>
          </a:bodyPr>
          <a:lstStyle/>
          <a:p>
            <a:pPr algn="just"/>
            <a:r>
              <a:rPr lang="en-IN" dirty="0"/>
              <a:t>A market where investors purchase mortgage loans from mortgage lenders</a:t>
            </a:r>
          </a:p>
          <a:p>
            <a:pPr algn="just"/>
            <a:r>
              <a:rPr lang="en-IN" dirty="0"/>
              <a:t>The investor acquires the right to receive the principal and interest payments made by the borrower</a:t>
            </a:r>
          </a:p>
          <a:p>
            <a:pPr algn="just"/>
            <a:r>
              <a:rPr lang="en-IN" dirty="0"/>
              <a:t>The investor typically pays the lender roughly the same as the loan amount</a:t>
            </a:r>
          </a:p>
          <a:p>
            <a:pPr algn="just"/>
            <a:r>
              <a:rPr lang="en-IN" dirty="0"/>
              <a:t>Most lenders want to sell their loans so they can repay their funding source (warehouse line)</a:t>
            </a:r>
          </a:p>
          <a:p>
            <a:pPr algn="just"/>
            <a:r>
              <a:rPr lang="en-IN" dirty="0"/>
              <a:t>Secondary marketing is the sale of existing loans to investors, and management of the risk associated with mortgages. </a:t>
            </a:r>
          </a:p>
          <a:p>
            <a:pPr algn="just"/>
            <a:r>
              <a:rPr lang="en-IN" dirty="0"/>
              <a:t>In other words, it is the market where lenders and investors buy and sell existing mortgages thereby providing greater availability of funds for additional mortgage lending.</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39</a:t>
            </a:fld>
            <a:endParaRPr lang="en-US">
              <a:solidFill>
                <a:srgbClr val="000000"/>
              </a:solidFill>
            </a:endParaRPr>
          </a:p>
        </p:txBody>
      </p:sp>
    </p:spTree>
    <p:extLst>
      <p:ext uri="{BB962C8B-B14F-4D97-AF65-F5344CB8AC3E}">
        <p14:creationId xmlns:p14="http://schemas.microsoft.com/office/powerpoint/2010/main" val="497836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charset="0"/>
              </a:rPr>
              <a:t>What is Mortgage</a:t>
            </a:r>
            <a:endParaRPr lang="en-IN" dirty="0"/>
          </a:p>
        </p:txBody>
      </p:sp>
      <p:sp>
        <p:nvSpPr>
          <p:cNvPr id="3" name="Content Placeholder 2"/>
          <p:cNvSpPr>
            <a:spLocks noGrp="1"/>
          </p:cNvSpPr>
          <p:nvPr>
            <p:ph idx="1"/>
          </p:nvPr>
        </p:nvSpPr>
        <p:spPr>
          <a:xfrm>
            <a:off x="914400" y="1509712"/>
            <a:ext cx="10363200" cy="4090987"/>
          </a:xfrm>
        </p:spPr>
        <p:txBody>
          <a:bodyPr>
            <a:normAutofit fontScale="85000" lnSpcReduction="20000"/>
          </a:bodyPr>
          <a:lstStyle/>
          <a:p>
            <a:pPr algn="just"/>
            <a:r>
              <a:rPr lang="en-IN" sz="3200" dirty="0"/>
              <a:t>A mortgage is a long-term loan secured by collateral of the real estate property of the borrower. Thus, obligating the borrower to make pre-set consistent payments. </a:t>
            </a:r>
          </a:p>
          <a:p>
            <a:pPr algn="just"/>
            <a:r>
              <a:rPr lang="en-IN" sz="3200" dirty="0"/>
              <a:t>A </a:t>
            </a:r>
            <a:r>
              <a:rPr lang="en-IN" sz="3200" b="1" dirty="0"/>
              <a:t>mortgage loan</a:t>
            </a:r>
            <a:r>
              <a:rPr lang="en-IN" sz="3200" dirty="0"/>
              <a:t> is a loan secured by real property through the use of a mortgage note which evidences the existence of the loan and the encumbrance of that realty through the granting of a mortgage which secures the loan.</a:t>
            </a:r>
          </a:p>
          <a:p>
            <a:pPr algn="just"/>
            <a:r>
              <a:rPr lang="en-IN" sz="2800" dirty="0"/>
              <a:t>MORTGAGE BANKING IS -“THE ORIGINATION, SALE, AND SERVICING OF MORTGAGE LOANS SECURED BY EITHER RESIDENTIAL OR COMMERCIAL REAL ESTATE.” -MORTGAGE BANKERS ASSOCIATION OF AMERICA</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30954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Mortgage-Backed Securities</a:t>
            </a:r>
            <a:endParaRPr lang="en-IN" dirty="0"/>
          </a:p>
        </p:txBody>
      </p:sp>
      <p:sp>
        <p:nvSpPr>
          <p:cNvPr id="3" name="Content Placeholder 2"/>
          <p:cNvSpPr>
            <a:spLocks noGrp="1"/>
          </p:cNvSpPr>
          <p:nvPr>
            <p:ph idx="1"/>
          </p:nvPr>
        </p:nvSpPr>
        <p:spPr>
          <a:xfrm>
            <a:off x="581891" y="1509712"/>
            <a:ext cx="10983191" cy="4122161"/>
          </a:xfrm>
        </p:spPr>
        <p:txBody>
          <a:bodyPr>
            <a:normAutofit fontScale="77500" lnSpcReduction="20000"/>
          </a:bodyPr>
          <a:lstStyle/>
          <a:p>
            <a:pPr algn="just"/>
            <a:r>
              <a:rPr lang="en-IN" dirty="0"/>
              <a:t>A mortgage-backed security (MBS) is a type of asset-backed security that is secured by a mortgage, or more commonly a collection ("pool") of sometimes hundreds of mortgages. </a:t>
            </a:r>
          </a:p>
          <a:p>
            <a:pPr algn="just"/>
            <a:r>
              <a:rPr lang="en-IN" dirty="0"/>
              <a:t>The mortgages are sold to a group of individuals (a government agency or investment bank) that "securitizes", or packages, the loans together into a security that can be sold to investors. </a:t>
            </a:r>
          </a:p>
          <a:p>
            <a:pPr algn="just"/>
            <a:r>
              <a:rPr lang="en-IN" dirty="0"/>
              <a:t>The mortgages of an MBS may be residential or commercial, depending on whether it is an Agency MBS or a Non-Agency MBS; in the United States they may be issued by structures set up by government-sponsored enterprises like Fannie Mae or Freddie Mac, or they can be "private-label", issued by structures set up by investment banks. </a:t>
            </a:r>
          </a:p>
          <a:p>
            <a:pPr algn="just"/>
            <a:r>
              <a:rPr lang="en-IN" dirty="0"/>
              <a:t>The structure of the MBS may be known as "pass-through", where the interest and principal payments from the borrower or homebuyer pass through it to the MBS holder, or it may be more complex, made up of a pool of other MBSs. </a:t>
            </a:r>
          </a:p>
          <a:p>
            <a:pPr algn="just"/>
            <a:r>
              <a:rPr lang="en-IN" dirty="0"/>
              <a:t>Other types of MBS include collateralized mortgage obligations (CMOs, often structured as real estate mortgage investment conduits) and collateralized debt obligations (CDOs).</a:t>
            </a:r>
          </a:p>
          <a:p>
            <a:pPr algn="just"/>
            <a:r>
              <a:rPr lang="en-US" dirty="0"/>
              <a:t>A large block of loans designated as collateral for an issue of securities. Typically sold to investors in the market place.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40</a:t>
            </a:fld>
            <a:endParaRPr lang="en-US">
              <a:solidFill>
                <a:srgbClr val="000000"/>
              </a:solidFill>
            </a:endParaRPr>
          </a:p>
        </p:txBody>
      </p:sp>
    </p:spTree>
    <p:extLst>
      <p:ext uri="{BB962C8B-B14F-4D97-AF65-F5344CB8AC3E}">
        <p14:creationId xmlns:p14="http://schemas.microsoft.com/office/powerpoint/2010/main" val="1093989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7"/>
          <p:cNvSpPr>
            <a:spLocks noGrp="1" noChangeArrowheads="1"/>
          </p:cNvSpPr>
          <p:nvPr>
            <p:ph type="ctrTitle"/>
          </p:nvPr>
        </p:nvSpPr>
        <p:spPr>
          <a:xfrm>
            <a:off x="615245" y="2265893"/>
            <a:ext cx="10181167" cy="1470025"/>
          </a:xfrm>
        </p:spPr>
        <p:txBody>
          <a:bodyPr/>
          <a:lstStyle/>
          <a:p>
            <a:r>
              <a:rPr lang="en-US" sz="4000" b="1" dirty="0"/>
              <a:t>Underwriting Agencies</a:t>
            </a:r>
            <a:endParaRPr lang="en-US" sz="4000" b="1" dirty="0">
              <a:latin typeface="Arial" charset="0"/>
            </a:endParaRPr>
          </a:p>
        </p:txBody>
      </p:sp>
    </p:spTree>
    <p:extLst>
      <p:ext uri="{BB962C8B-B14F-4D97-AF65-F5344CB8AC3E}">
        <p14:creationId xmlns:p14="http://schemas.microsoft.com/office/powerpoint/2010/main" val="1097380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Underwriting Agencies</a:t>
            </a:r>
            <a:endParaRPr lang="en-IN" dirty="0"/>
          </a:p>
        </p:txBody>
      </p:sp>
      <p:sp>
        <p:nvSpPr>
          <p:cNvPr id="3" name="Content Placeholder 2"/>
          <p:cNvSpPr>
            <a:spLocks noGrp="1"/>
          </p:cNvSpPr>
          <p:nvPr>
            <p:ph idx="1"/>
          </p:nvPr>
        </p:nvSpPr>
        <p:spPr/>
        <p:txBody>
          <a:bodyPr/>
          <a:lstStyle/>
          <a:p>
            <a:pPr fontAlgn="auto">
              <a:lnSpc>
                <a:spcPct val="90000"/>
              </a:lnSpc>
              <a:spcAft>
                <a:spcPts val="0"/>
              </a:spcAft>
              <a:defRPr/>
            </a:pPr>
            <a:r>
              <a:rPr lang="en-US" sz="2800" dirty="0"/>
              <a:t>Federal National Mortgage Association (FNMA or Fannie Mae)</a:t>
            </a:r>
          </a:p>
          <a:p>
            <a:pPr fontAlgn="auto">
              <a:lnSpc>
                <a:spcPct val="90000"/>
              </a:lnSpc>
              <a:spcAft>
                <a:spcPts val="0"/>
              </a:spcAft>
              <a:defRPr/>
            </a:pPr>
            <a:r>
              <a:rPr lang="en-US" sz="2800" dirty="0"/>
              <a:t>Federal Home Loan Mortgage Corporation (FHLMC or Freddie Mac)</a:t>
            </a:r>
          </a:p>
          <a:p>
            <a:pPr fontAlgn="auto">
              <a:lnSpc>
                <a:spcPct val="90000"/>
              </a:lnSpc>
              <a:spcAft>
                <a:spcPts val="0"/>
              </a:spcAft>
              <a:defRPr/>
            </a:pPr>
            <a:r>
              <a:rPr lang="en-US" sz="2800" dirty="0"/>
              <a:t>Government National Mortgage Association (GNMA or Ginnie Mae)</a:t>
            </a:r>
          </a:p>
          <a:p>
            <a:pPr fontAlgn="auto">
              <a:lnSpc>
                <a:spcPct val="90000"/>
              </a:lnSpc>
              <a:spcAft>
                <a:spcPts val="0"/>
              </a:spcAft>
              <a:defRPr/>
            </a:pPr>
            <a:r>
              <a:rPr lang="en-US" sz="2800" dirty="0"/>
              <a:t>Federal Agricultural Mortgage Corporation (FAMC or Farmer Mac)</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42</a:t>
            </a:fld>
            <a:endParaRPr lang="en-US">
              <a:solidFill>
                <a:srgbClr val="000000"/>
              </a:solidFill>
            </a:endParaRPr>
          </a:p>
        </p:txBody>
      </p:sp>
    </p:spTree>
    <p:extLst>
      <p:ext uri="{BB962C8B-B14F-4D97-AF65-F5344CB8AC3E}">
        <p14:creationId xmlns:p14="http://schemas.microsoft.com/office/powerpoint/2010/main" val="88857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Underwriting Agencies – What They Do!</a:t>
            </a:r>
            <a:endParaRPr lang="en-IN" dirty="0"/>
          </a:p>
        </p:txBody>
      </p:sp>
      <p:sp>
        <p:nvSpPr>
          <p:cNvPr id="3" name="Content Placeholder 2"/>
          <p:cNvSpPr>
            <a:spLocks noGrp="1"/>
          </p:cNvSpPr>
          <p:nvPr>
            <p:ph idx="1"/>
          </p:nvPr>
        </p:nvSpPr>
        <p:spPr/>
        <p:txBody>
          <a:bodyPr/>
          <a:lstStyle/>
          <a:p>
            <a:pPr fontAlgn="auto">
              <a:spcAft>
                <a:spcPts val="0"/>
              </a:spcAft>
              <a:defRPr/>
            </a:pPr>
            <a:r>
              <a:rPr lang="en-US" sz="2400" dirty="0"/>
              <a:t>They were initially created by the government and authorized to underwrite loan pools.</a:t>
            </a:r>
          </a:p>
          <a:p>
            <a:pPr fontAlgn="auto">
              <a:spcAft>
                <a:spcPts val="0"/>
              </a:spcAft>
              <a:defRPr/>
            </a:pPr>
            <a:r>
              <a:rPr lang="en-US" sz="2400" dirty="0"/>
              <a:t>They issue “underwriting certificates”, which is a 100% guarantee of the cash flow from the loans within the pool.</a:t>
            </a:r>
          </a:p>
          <a:p>
            <a:pPr fontAlgn="auto">
              <a:spcAft>
                <a:spcPts val="0"/>
              </a:spcAft>
              <a:defRPr/>
            </a:pPr>
            <a:r>
              <a:rPr lang="en-US" sz="2400" dirty="0"/>
              <a:t>Prior to issuing an underwriting certificate, the agency must ensure that the loans in the pool conform to the specific requirements.</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43</a:t>
            </a:fld>
            <a:endParaRPr lang="en-US">
              <a:solidFill>
                <a:srgbClr val="000000"/>
              </a:solidFill>
            </a:endParaRPr>
          </a:p>
        </p:txBody>
      </p:sp>
    </p:spTree>
    <p:extLst>
      <p:ext uri="{BB962C8B-B14F-4D97-AF65-F5344CB8AC3E}">
        <p14:creationId xmlns:p14="http://schemas.microsoft.com/office/powerpoint/2010/main" val="1264059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Fannie Mae / FNMA</a:t>
            </a:r>
            <a:endParaRPr lang="en-IN" dirty="0"/>
          </a:p>
        </p:txBody>
      </p:sp>
      <p:sp>
        <p:nvSpPr>
          <p:cNvPr id="3" name="Content Placeholder 2"/>
          <p:cNvSpPr>
            <a:spLocks noGrp="1"/>
          </p:cNvSpPr>
          <p:nvPr>
            <p:ph idx="1"/>
          </p:nvPr>
        </p:nvSpPr>
        <p:spPr/>
        <p:txBody>
          <a:bodyPr/>
          <a:lstStyle/>
          <a:p>
            <a:r>
              <a:rPr lang="en-US" sz="2400" dirty="0"/>
              <a:t>Federal National Mortgage Association.</a:t>
            </a:r>
          </a:p>
          <a:p>
            <a:r>
              <a:rPr lang="en-US" sz="2400" dirty="0"/>
              <a:t>First underwriting agency to be created by the federal government in 1938.</a:t>
            </a:r>
          </a:p>
          <a:p>
            <a:r>
              <a:rPr lang="en-US" sz="2400" dirty="0"/>
              <a:t>It’s initial purpose was to buy and re-sell FHA loans to establish a national secondary market.</a:t>
            </a:r>
          </a:p>
          <a:p>
            <a:r>
              <a:rPr lang="en-US" sz="2400" dirty="0"/>
              <a:t>Fannie Mae became a private corporation in 1972 and was authorized to expand its loan purchases to include conventional mortgage loans.</a:t>
            </a:r>
          </a:p>
          <a:p>
            <a:r>
              <a:rPr lang="en-US" sz="2400" dirty="0"/>
              <a:t>Refer: </a:t>
            </a:r>
            <a:r>
              <a:rPr lang="en-US" sz="2400" dirty="0">
                <a:hlinkClick r:id="rId2"/>
              </a:rPr>
              <a:t>http://en.wikipedia.org/wiki/Fannie_Mae</a:t>
            </a:r>
            <a:endParaRPr lang="en-US" sz="24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44</a:t>
            </a:fld>
            <a:endParaRPr lang="en-US">
              <a:solidFill>
                <a:srgbClr val="000000"/>
              </a:solidFill>
            </a:endParaRPr>
          </a:p>
        </p:txBody>
      </p:sp>
    </p:spTree>
    <p:extLst>
      <p:ext uri="{BB962C8B-B14F-4D97-AF65-F5344CB8AC3E}">
        <p14:creationId xmlns:p14="http://schemas.microsoft.com/office/powerpoint/2010/main" val="700068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Freddie Mac / FHLMC</a:t>
            </a:r>
            <a:endParaRPr lang="en-IN" dirty="0"/>
          </a:p>
        </p:txBody>
      </p:sp>
      <p:sp>
        <p:nvSpPr>
          <p:cNvPr id="3" name="Content Placeholder 2"/>
          <p:cNvSpPr>
            <a:spLocks noGrp="1"/>
          </p:cNvSpPr>
          <p:nvPr>
            <p:ph idx="1"/>
          </p:nvPr>
        </p:nvSpPr>
        <p:spPr/>
        <p:txBody>
          <a:bodyPr/>
          <a:lstStyle/>
          <a:p>
            <a:pPr>
              <a:lnSpc>
                <a:spcPct val="80000"/>
              </a:lnSpc>
            </a:pPr>
            <a:r>
              <a:rPr lang="en-US" sz="2400" dirty="0"/>
              <a:t>Federal Home Loan Mortgage Corporation.</a:t>
            </a:r>
          </a:p>
          <a:p>
            <a:pPr>
              <a:lnSpc>
                <a:spcPct val="80000"/>
              </a:lnSpc>
            </a:pPr>
            <a:r>
              <a:rPr lang="en-US" sz="2400" dirty="0"/>
              <a:t>Freddie Mac was established in 1970 as part of the savings and loan association system.</a:t>
            </a:r>
          </a:p>
          <a:p>
            <a:pPr>
              <a:lnSpc>
                <a:spcPct val="80000"/>
              </a:lnSpc>
            </a:pPr>
            <a:r>
              <a:rPr lang="en-US" sz="2400" dirty="0"/>
              <a:t>Its purpose was to provide a national secondary market for loans originated by the savings associations.</a:t>
            </a:r>
          </a:p>
          <a:p>
            <a:pPr>
              <a:lnSpc>
                <a:spcPct val="80000"/>
              </a:lnSpc>
            </a:pPr>
            <a:r>
              <a:rPr lang="en-US" sz="2400" dirty="0"/>
              <a:t>Congress subsequently restructured Freddie Mac in the same way as Fannie Mae.</a:t>
            </a:r>
          </a:p>
          <a:p>
            <a:pPr>
              <a:lnSpc>
                <a:spcPct val="80000"/>
              </a:lnSpc>
            </a:pPr>
            <a:r>
              <a:rPr lang="en-US" sz="2400" dirty="0"/>
              <a:t>Today, Freddie Mac is authorized to purchase conventional loans that conforms to its requirements.</a:t>
            </a:r>
          </a:p>
          <a:p>
            <a:pPr>
              <a:lnSpc>
                <a:spcPct val="80000"/>
              </a:lnSpc>
            </a:pPr>
            <a:r>
              <a:rPr lang="en-US" sz="2400" dirty="0"/>
              <a:t>Refer: </a:t>
            </a:r>
            <a:r>
              <a:rPr lang="en-US" sz="2400" dirty="0">
                <a:hlinkClick r:id="rId2"/>
              </a:rPr>
              <a:t>http://en.wikipedia.org/wiki/Freddie_Mac</a:t>
            </a:r>
            <a:endParaRPr lang="en-US" sz="24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45</a:t>
            </a:fld>
            <a:endParaRPr lang="en-US">
              <a:solidFill>
                <a:srgbClr val="000000"/>
              </a:solidFill>
            </a:endParaRPr>
          </a:p>
        </p:txBody>
      </p:sp>
    </p:spTree>
    <p:extLst>
      <p:ext uri="{BB962C8B-B14F-4D97-AF65-F5344CB8AC3E}">
        <p14:creationId xmlns:p14="http://schemas.microsoft.com/office/powerpoint/2010/main" val="192441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Ginnie Mae / GNMA</a:t>
            </a:r>
            <a:endParaRPr lang="en-IN" dirty="0"/>
          </a:p>
        </p:txBody>
      </p:sp>
      <p:sp>
        <p:nvSpPr>
          <p:cNvPr id="3" name="Content Placeholder 2"/>
          <p:cNvSpPr>
            <a:spLocks noGrp="1"/>
          </p:cNvSpPr>
          <p:nvPr>
            <p:ph idx="1"/>
          </p:nvPr>
        </p:nvSpPr>
        <p:spPr>
          <a:xfrm>
            <a:off x="654627" y="1509713"/>
            <a:ext cx="10816937" cy="4194896"/>
          </a:xfrm>
        </p:spPr>
        <p:txBody>
          <a:bodyPr>
            <a:normAutofit/>
          </a:bodyPr>
          <a:lstStyle/>
          <a:p>
            <a:pPr>
              <a:lnSpc>
                <a:spcPct val="90000"/>
              </a:lnSpc>
            </a:pPr>
            <a:r>
              <a:rPr lang="en-US" sz="2000" dirty="0"/>
              <a:t>Government National Mortgage Association.</a:t>
            </a:r>
          </a:p>
          <a:p>
            <a:pPr>
              <a:lnSpc>
                <a:spcPct val="90000"/>
              </a:lnSpc>
            </a:pPr>
            <a:r>
              <a:rPr lang="en-US" sz="2000" dirty="0"/>
              <a:t>Ginnie Mae was a spin off of Fannie Mae and established in 1968.</a:t>
            </a:r>
          </a:p>
          <a:p>
            <a:pPr>
              <a:lnSpc>
                <a:spcPct val="90000"/>
              </a:lnSpc>
            </a:pPr>
            <a:r>
              <a:rPr lang="en-US" sz="2000" dirty="0"/>
              <a:t>Ginnie Mae is the only underwriting agency that is wholly owned by the federal government.</a:t>
            </a:r>
          </a:p>
          <a:p>
            <a:pPr>
              <a:lnSpc>
                <a:spcPct val="90000"/>
              </a:lnSpc>
            </a:pPr>
            <a:r>
              <a:rPr lang="en-US" sz="2000" dirty="0"/>
              <a:t>Ginnie Mae is under the Department of Housing &amp; Urban Development (HUD).</a:t>
            </a:r>
          </a:p>
          <a:p>
            <a:pPr>
              <a:lnSpc>
                <a:spcPct val="90000"/>
              </a:lnSpc>
            </a:pPr>
            <a:r>
              <a:rPr lang="en-IN" sz="2000" dirty="0"/>
              <a:t>Ginnie Mae neither originates nor purchases mortgage loans nor buys, sells or issues securities in the U.S. capital markets.</a:t>
            </a:r>
          </a:p>
          <a:p>
            <a:pPr>
              <a:lnSpc>
                <a:spcPct val="90000"/>
              </a:lnSpc>
            </a:pPr>
            <a:r>
              <a:rPr lang="en-IN" sz="2000" dirty="0"/>
              <a:t>Ginnie Mae is the guarantor of MBS issued by government-approved securities issuers who participate in Ginnie Mae’s program.</a:t>
            </a:r>
            <a:endParaRPr lang="en-US" sz="2000" dirty="0"/>
          </a:p>
          <a:p>
            <a:pPr>
              <a:lnSpc>
                <a:spcPct val="90000"/>
              </a:lnSpc>
            </a:pPr>
            <a:r>
              <a:rPr lang="en-US" sz="2000" dirty="0"/>
              <a:t>Ginnie Mae’s loan pool is restricted to FHA, VA &amp; Farmer Administration Loans.</a:t>
            </a:r>
          </a:p>
          <a:p>
            <a:pPr>
              <a:lnSpc>
                <a:spcPct val="90000"/>
              </a:lnSpc>
            </a:pPr>
            <a:r>
              <a:rPr lang="en-US" sz="2000" dirty="0"/>
              <a:t>Refer: </a:t>
            </a:r>
            <a:r>
              <a:rPr lang="en-US" sz="2000" dirty="0">
                <a:hlinkClick r:id="rId2"/>
              </a:rPr>
              <a:t>http://en.wikipedia.org/wiki/Ginnie_Mae</a:t>
            </a:r>
            <a:endParaRPr lang="en-US" sz="20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46</a:t>
            </a:fld>
            <a:endParaRPr lang="en-US">
              <a:solidFill>
                <a:srgbClr val="000000"/>
              </a:solidFill>
            </a:endParaRPr>
          </a:p>
        </p:txBody>
      </p:sp>
    </p:spTree>
    <p:extLst>
      <p:ext uri="{BB962C8B-B14F-4D97-AF65-F5344CB8AC3E}">
        <p14:creationId xmlns:p14="http://schemas.microsoft.com/office/powerpoint/2010/main" val="1535680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Farmer Mac / FAMC</a:t>
            </a:r>
            <a:endParaRPr lang="en-IN" dirty="0"/>
          </a:p>
        </p:txBody>
      </p:sp>
      <p:sp>
        <p:nvSpPr>
          <p:cNvPr id="3" name="Content Placeholder 2"/>
          <p:cNvSpPr>
            <a:spLocks noGrp="1"/>
          </p:cNvSpPr>
          <p:nvPr>
            <p:ph idx="1"/>
          </p:nvPr>
        </p:nvSpPr>
        <p:spPr>
          <a:xfrm>
            <a:off x="633845" y="1509713"/>
            <a:ext cx="10889673" cy="4039032"/>
          </a:xfrm>
        </p:spPr>
        <p:txBody>
          <a:bodyPr>
            <a:normAutofit lnSpcReduction="10000"/>
          </a:bodyPr>
          <a:lstStyle/>
          <a:p>
            <a:pPr>
              <a:lnSpc>
                <a:spcPct val="90000"/>
              </a:lnSpc>
            </a:pPr>
            <a:r>
              <a:rPr lang="en-US" sz="2400" dirty="0"/>
              <a:t>Federal Agricultural Mortgage Corporation.</a:t>
            </a:r>
          </a:p>
          <a:p>
            <a:pPr algn="just">
              <a:lnSpc>
                <a:spcPct val="90000"/>
              </a:lnSpc>
            </a:pPr>
            <a:r>
              <a:rPr lang="en-US" sz="2400" dirty="0"/>
              <a:t>Farmer Mac is a stockholder-owned, publically traded company that was chartered by the US Federal Government in 1987.</a:t>
            </a:r>
          </a:p>
          <a:p>
            <a:pPr algn="just">
              <a:lnSpc>
                <a:spcPct val="90000"/>
              </a:lnSpc>
            </a:pPr>
            <a:r>
              <a:rPr lang="en-US" sz="2400" dirty="0"/>
              <a:t>It </a:t>
            </a:r>
            <a:r>
              <a:rPr lang="en-IN" sz="2400" dirty="0"/>
              <a:t>serve as a secondary market in agricultural loans such as mortgages for agricultural real estate and rural housing.</a:t>
            </a:r>
          </a:p>
          <a:p>
            <a:pPr algn="just">
              <a:lnSpc>
                <a:spcPct val="90000"/>
              </a:lnSpc>
            </a:pPr>
            <a:r>
              <a:rPr lang="en-US" sz="2400" dirty="0"/>
              <a:t>FAMC </a:t>
            </a:r>
            <a:r>
              <a:rPr lang="en-IN" sz="2400" dirty="0"/>
              <a:t>purchases loans from agricultural lenders, and sells instruments backed by those loans. FAMC also works with the United States Department of Agriculture. It is based in Washington, D.C.</a:t>
            </a:r>
          </a:p>
          <a:p>
            <a:pPr>
              <a:lnSpc>
                <a:spcPct val="90000"/>
              </a:lnSpc>
            </a:pPr>
            <a:r>
              <a:rPr lang="en-US" sz="2400" dirty="0"/>
              <a:t>Refer: </a:t>
            </a:r>
            <a:r>
              <a:rPr lang="en-US" sz="2400" dirty="0">
                <a:hlinkClick r:id="rId2"/>
              </a:rPr>
              <a:t>http://www.fca.gov/info/farmer_mac.html</a:t>
            </a:r>
            <a:endParaRPr lang="en-US" sz="2400" dirty="0"/>
          </a:p>
          <a:p>
            <a:pPr>
              <a:lnSpc>
                <a:spcPct val="90000"/>
              </a:lnSpc>
            </a:pPr>
            <a:r>
              <a:rPr lang="en-US" sz="2400" dirty="0">
                <a:hlinkClick r:id="rId3"/>
              </a:rPr>
              <a:t>http://en.wikipedia.org/wiki/Federal_Agricultural_Mortgage_Corporation</a:t>
            </a:r>
            <a:endParaRPr lang="en-US" sz="2400" dirty="0"/>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47</a:t>
            </a:fld>
            <a:endParaRPr lang="en-US">
              <a:solidFill>
                <a:srgbClr val="000000"/>
              </a:solidFill>
            </a:endParaRPr>
          </a:p>
        </p:txBody>
      </p:sp>
    </p:spTree>
    <p:extLst>
      <p:ext uri="{BB962C8B-B14F-4D97-AF65-F5344CB8AC3E}">
        <p14:creationId xmlns:p14="http://schemas.microsoft.com/office/powerpoint/2010/main" val="174904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7"/>
          <p:cNvSpPr>
            <a:spLocks noGrp="1" noChangeArrowheads="1"/>
          </p:cNvSpPr>
          <p:nvPr>
            <p:ph type="ctrTitle"/>
          </p:nvPr>
        </p:nvSpPr>
        <p:spPr>
          <a:xfrm>
            <a:off x="615245" y="2265893"/>
            <a:ext cx="10181167" cy="1470025"/>
          </a:xfrm>
        </p:spPr>
        <p:txBody>
          <a:bodyPr/>
          <a:lstStyle/>
          <a:p>
            <a:r>
              <a:rPr lang="en-IN" sz="4000" b="1" dirty="0"/>
              <a:t>Types of Mortgages</a:t>
            </a:r>
            <a:endParaRPr lang="en-US" sz="4000" b="1" dirty="0">
              <a:latin typeface="Arial" charset="0"/>
            </a:endParaRPr>
          </a:p>
        </p:txBody>
      </p:sp>
    </p:spTree>
    <p:extLst>
      <p:ext uri="{BB962C8B-B14F-4D97-AF65-F5344CB8AC3E}">
        <p14:creationId xmlns:p14="http://schemas.microsoft.com/office/powerpoint/2010/main" val="2565952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Mortgages</a:t>
            </a: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49</a:t>
            </a:fld>
            <a:endParaRPr lang="en-US">
              <a:solidFill>
                <a:srgbClr val="000000"/>
              </a:solidFill>
            </a:endParaRPr>
          </a:p>
        </p:txBody>
      </p:sp>
      <p:pic>
        <p:nvPicPr>
          <p:cNvPr id="5" name="Picture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87236" y="1303090"/>
            <a:ext cx="8385464" cy="438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089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What does the mortgage lending industry do?</a:t>
            </a:r>
            <a:endParaRPr lang="en-IN" dirty="0"/>
          </a:p>
        </p:txBody>
      </p:sp>
      <p:sp>
        <p:nvSpPr>
          <p:cNvPr id="3" name="Content Placeholder 2"/>
          <p:cNvSpPr>
            <a:spLocks noGrp="1"/>
          </p:cNvSpPr>
          <p:nvPr>
            <p:ph idx="1"/>
          </p:nvPr>
        </p:nvSpPr>
        <p:spPr/>
        <p:txBody>
          <a:bodyPr/>
          <a:lstStyle/>
          <a:p>
            <a:endParaRPr lang="en-US" dirty="0"/>
          </a:p>
          <a:p>
            <a:r>
              <a:rPr lang="en-US" sz="3200" dirty="0"/>
              <a:t>Makes (mortgage loans)</a:t>
            </a:r>
          </a:p>
          <a:p>
            <a:r>
              <a:rPr lang="en-US" sz="3200" dirty="0"/>
              <a:t>Sells (mortgage loans)</a:t>
            </a:r>
          </a:p>
          <a:p>
            <a:r>
              <a:rPr lang="en-US" sz="3200" dirty="0"/>
              <a:t>Services (mortgage loans)</a:t>
            </a: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a:t>
            </a:fld>
            <a:endParaRPr lang="en-US">
              <a:solidFill>
                <a:srgbClr val="000000"/>
              </a:solidFill>
            </a:endParaRPr>
          </a:p>
        </p:txBody>
      </p:sp>
    </p:spTree>
    <p:extLst>
      <p:ext uri="{BB962C8B-B14F-4D97-AF65-F5344CB8AC3E}">
        <p14:creationId xmlns:p14="http://schemas.microsoft.com/office/powerpoint/2010/main" val="400536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Conventional Loans</a:t>
            </a:r>
            <a:endParaRPr lang="en-IN" dirty="0"/>
          </a:p>
        </p:txBody>
      </p:sp>
      <p:sp>
        <p:nvSpPr>
          <p:cNvPr id="3" name="Content Placeholder 2"/>
          <p:cNvSpPr>
            <a:spLocks noGrp="1"/>
          </p:cNvSpPr>
          <p:nvPr>
            <p:ph idx="1"/>
          </p:nvPr>
        </p:nvSpPr>
        <p:spPr/>
        <p:txBody>
          <a:bodyPr>
            <a:normAutofit lnSpcReduction="10000"/>
          </a:bodyPr>
          <a:lstStyle/>
          <a:p>
            <a:pPr algn="just"/>
            <a:r>
              <a:rPr lang="en-IN" dirty="0"/>
              <a:t>By definition, a conventional loan is any mortgage that is not guaranteed or insured by the federal government. A conventional loan is generally referring to a mortgage loan that follows the guidelines of government sponsored enterprises (GSE's) like Fannie Mae or Freddie Mac. </a:t>
            </a:r>
          </a:p>
          <a:p>
            <a:pPr algn="just"/>
            <a:r>
              <a:rPr lang="en-IN" dirty="0"/>
              <a:t>To be eligible for an Conventional mortgage, borrower’s monthly housing costs (mortgage principal and interest, property taxes and insurance) must meet a specified percentage of your gross monthly income (28% ratio). </a:t>
            </a:r>
          </a:p>
          <a:p>
            <a:pPr algn="just"/>
            <a:r>
              <a:rPr lang="en-IN" dirty="0"/>
              <a:t>Borrower’s credit background will be fairly considered. At least a 620 FICO credit score is generally required to obtain a Conventional loan approval. </a:t>
            </a:r>
          </a:p>
          <a:p>
            <a:pPr algn="just"/>
            <a:r>
              <a:rPr lang="en-IN" dirty="0"/>
              <a:t>Borrower must also have enough income to pay your housing costs plus all additional monthly debt (36% ratio). </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50</a:t>
            </a:fld>
            <a:endParaRPr lang="en-US">
              <a:solidFill>
                <a:srgbClr val="000000"/>
              </a:solidFill>
            </a:endParaRPr>
          </a:p>
        </p:txBody>
      </p:sp>
    </p:spTree>
    <p:extLst>
      <p:ext uri="{BB962C8B-B14F-4D97-AF65-F5344CB8AC3E}">
        <p14:creationId xmlns:p14="http://schemas.microsoft.com/office/powerpoint/2010/main" val="4006617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Conforming &amp; Non-conforming Loans</a:t>
            </a:r>
            <a:endParaRPr lang="en-IN" dirty="0"/>
          </a:p>
        </p:txBody>
      </p:sp>
      <p:sp>
        <p:nvSpPr>
          <p:cNvPr id="3" name="Content Placeholder 2"/>
          <p:cNvSpPr>
            <a:spLocks noGrp="1"/>
          </p:cNvSpPr>
          <p:nvPr>
            <p:ph idx="1"/>
          </p:nvPr>
        </p:nvSpPr>
        <p:spPr/>
        <p:txBody>
          <a:bodyPr/>
          <a:lstStyle/>
          <a:p>
            <a:pPr marL="342900" indent="-342900" algn="just">
              <a:lnSpc>
                <a:spcPct val="90000"/>
              </a:lnSpc>
              <a:spcBef>
                <a:spcPct val="20000"/>
              </a:spcBef>
              <a:buFont typeface="Arial" charset="0"/>
              <a:buChar char="•"/>
              <a:defRPr/>
            </a:pPr>
            <a:r>
              <a:rPr lang="en-IN" sz="2400" dirty="0">
                <a:latin typeface="Arial" charset="0"/>
              </a:rPr>
              <a:t>Conventional loans may be either "conforming" and "non-conforming". </a:t>
            </a:r>
          </a:p>
          <a:p>
            <a:pPr marL="342900" indent="-342900" algn="just">
              <a:lnSpc>
                <a:spcPct val="90000"/>
              </a:lnSpc>
              <a:spcBef>
                <a:spcPct val="20000"/>
              </a:spcBef>
              <a:buFont typeface="Arial" charset="0"/>
              <a:buChar char="•"/>
              <a:defRPr/>
            </a:pPr>
            <a:endParaRPr lang="en-IN" sz="2400" dirty="0">
              <a:latin typeface="Arial" charset="0"/>
            </a:endParaRPr>
          </a:p>
          <a:p>
            <a:pPr marL="342900" indent="-342900" algn="just">
              <a:lnSpc>
                <a:spcPct val="90000"/>
              </a:lnSpc>
              <a:spcBef>
                <a:spcPct val="20000"/>
              </a:spcBef>
              <a:buFont typeface="Arial" charset="0"/>
              <a:buChar char="•"/>
              <a:defRPr/>
            </a:pPr>
            <a:r>
              <a:rPr lang="en-IN" sz="2400" dirty="0">
                <a:latin typeface="Arial" charset="0"/>
              </a:rPr>
              <a:t>Conforming loans are such loans that follow the terms and conditions set by Fannie Mae and Freddie Mac. </a:t>
            </a:r>
          </a:p>
          <a:p>
            <a:pPr marL="342900" indent="-342900" algn="just">
              <a:lnSpc>
                <a:spcPct val="90000"/>
              </a:lnSpc>
              <a:spcBef>
                <a:spcPct val="20000"/>
              </a:spcBef>
              <a:buFont typeface="Arial" charset="0"/>
              <a:buChar char="•"/>
              <a:defRPr/>
            </a:pPr>
            <a:endParaRPr lang="en-IN" sz="2400" dirty="0">
              <a:latin typeface="Arial" charset="0"/>
            </a:endParaRPr>
          </a:p>
          <a:p>
            <a:pPr marL="342900" indent="-342900" algn="just">
              <a:lnSpc>
                <a:spcPct val="90000"/>
              </a:lnSpc>
              <a:spcBef>
                <a:spcPct val="20000"/>
              </a:spcBef>
              <a:buFont typeface="Arial" charset="0"/>
              <a:buChar char="•"/>
              <a:defRPr/>
            </a:pPr>
            <a:r>
              <a:rPr lang="en-IN" sz="2400" dirty="0">
                <a:latin typeface="Arial" charset="0"/>
              </a:rPr>
              <a:t>Nonconforming loans are such loans that don't meet Fannie Mae or Freddie Mac guidelines, but they are also considered conventional. </a:t>
            </a:r>
            <a:endParaRPr lang="en-US" sz="24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51</a:t>
            </a:fld>
            <a:endParaRPr lang="en-US">
              <a:solidFill>
                <a:srgbClr val="000000"/>
              </a:solidFill>
            </a:endParaRPr>
          </a:p>
        </p:txBody>
      </p:sp>
    </p:spTree>
    <p:extLst>
      <p:ext uri="{BB962C8B-B14F-4D97-AF65-F5344CB8AC3E}">
        <p14:creationId xmlns:p14="http://schemas.microsoft.com/office/powerpoint/2010/main" val="250152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t>Jumbo Loans or B/C/D Paper (Sub-prime) Loans</a:t>
            </a:r>
            <a:endParaRPr lang="en-IN" sz="3200" dirty="0"/>
          </a:p>
        </p:txBody>
      </p:sp>
      <p:sp>
        <p:nvSpPr>
          <p:cNvPr id="3" name="Content Placeholder 2"/>
          <p:cNvSpPr>
            <a:spLocks noGrp="1"/>
          </p:cNvSpPr>
          <p:nvPr>
            <p:ph idx="1"/>
          </p:nvPr>
        </p:nvSpPr>
        <p:spPr/>
        <p:txBody>
          <a:bodyPr>
            <a:normAutofit fontScale="92500" lnSpcReduction="10000"/>
          </a:bodyPr>
          <a:lstStyle/>
          <a:p>
            <a:pPr algn="just"/>
            <a:r>
              <a:rPr lang="en-IN" dirty="0"/>
              <a:t>Loans above the maximum loan amount established by Fannie Mae and Freddie Mac are known as 'jumbo' loans. When FNMA and FHLMC limits don't cover the full loan amount, the loan is referred to as a "jumbo mortgage". The average interest rates on jumbo mortgages are typically higher than for conforming mortgages.</a:t>
            </a:r>
          </a:p>
          <a:p>
            <a:pPr algn="just"/>
            <a:endParaRPr lang="en-IN" dirty="0"/>
          </a:p>
          <a:p>
            <a:pPr algn="just"/>
            <a:r>
              <a:rPr lang="en-IN" dirty="0"/>
              <a:t>Loans that do not meet the borrower credit requirements of Fannie Mae and Freddie Mac are called 'B', 'C' and 'D' paper loans vs. 'A' paper conforming loans. B/C loans are offered to borrowers that may have recently filed for bankruptcy, foreclosure, or have had late payments on their credit reports. Their purpose is to offer temporary financing to these applicants until they can qualify for conforming "A" financing. The interest rates and programs vary, based upon many factors of the borrower's financial situation and credit history.</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52</a:t>
            </a:fld>
            <a:endParaRPr lang="en-US">
              <a:solidFill>
                <a:srgbClr val="000000"/>
              </a:solidFill>
            </a:endParaRPr>
          </a:p>
        </p:txBody>
      </p:sp>
    </p:spTree>
    <p:extLst>
      <p:ext uri="{BB962C8B-B14F-4D97-AF65-F5344CB8AC3E}">
        <p14:creationId xmlns:p14="http://schemas.microsoft.com/office/powerpoint/2010/main" val="605043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Second Mortgage / Home Equity Loan</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IN" dirty="0"/>
              <a:t>Second and junior mortgages are any mortgage liens recorded behind the first mortgage lien.  These types of loans are sometimes referred to as junior mortgages, because it is possible to have a third and additional mortgage lien―behind the actual second mortgage.</a:t>
            </a:r>
          </a:p>
          <a:p>
            <a:pPr algn="just"/>
            <a:endParaRPr lang="en-IN" dirty="0"/>
          </a:p>
          <a:p>
            <a:pPr algn="just"/>
            <a:r>
              <a:rPr lang="en-IN" dirty="0"/>
              <a:t>Second mortgages are often called home equity loans, since they are normally secured by the property's available equity.</a:t>
            </a:r>
          </a:p>
          <a:p>
            <a:pPr algn="just"/>
            <a:endParaRPr lang="en-IN" dirty="0"/>
          </a:p>
          <a:p>
            <a:pPr algn="just"/>
            <a:r>
              <a:rPr lang="en-IN" dirty="0"/>
              <a:t>A home equity loan is a mortgage loan that converts your property’s equity into cash.</a:t>
            </a:r>
          </a:p>
          <a:p>
            <a:pPr algn="just"/>
            <a:endParaRPr lang="en-IN" dirty="0"/>
          </a:p>
          <a:p>
            <a:pPr algn="just"/>
            <a:r>
              <a:rPr lang="en-IN" dirty="0"/>
              <a:t>For example, Adam’s home is worth $200,000.  He currently has a mortgage of $120,000; this means that he has available equity of $80,000 ($200,000 - $120,000).  If Adam is qualified, he can obtain a home equity loan of up to $80,000.</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53</a:t>
            </a:fld>
            <a:endParaRPr lang="en-US">
              <a:solidFill>
                <a:srgbClr val="000000"/>
              </a:solidFill>
            </a:endParaRPr>
          </a:p>
        </p:txBody>
      </p:sp>
    </p:spTree>
    <p:extLst>
      <p:ext uri="{BB962C8B-B14F-4D97-AF65-F5344CB8AC3E}">
        <p14:creationId xmlns:p14="http://schemas.microsoft.com/office/powerpoint/2010/main" val="130000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Use of Second Mortgage</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dirty="0"/>
              <a:t>Debt Consolidation – A consolidation loan combines several debts into one, usually lower payment. For example to consolidate the credit cards balances and save on the interest paid.</a:t>
            </a:r>
          </a:p>
          <a:p>
            <a:pPr algn="just"/>
            <a:r>
              <a:rPr lang="en-IN" dirty="0"/>
              <a:t>Home Improvement - Homeowners wishing to remodel their kitchens, build an addition or make any other (relatively) small improvements to their home find home equity loans and credit lines to be handy financing options.</a:t>
            </a:r>
          </a:p>
          <a:p>
            <a:pPr algn="just"/>
            <a:r>
              <a:rPr lang="en-IN" dirty="0"/>
              <a:t>Cash-Out for personal use - Similar to a cash-out refinances and the preceding cash-out for capital, many homeowners use home equity loans or credit lines to obtain cash-out for personal use.</a:t>
            </a:r>
          </a:p>
          <a:p>
            <a:pPr algn="just"/>
            <a:r>
              <a:rPr lang="en-IN" dirty="0"/>
              <a:t>Cash-Out for Investment - .  A real estate investor can take out a home equity loan or credit line on a currently owned property, and then use those proceeds as down payment on another property.</a:t>
            </a:r>
          </a:p>
          <a:p>
            <a:pPr algn="just"/>
            <a:r>
              <a:rPr lang="en-IN" dirty="0"/>
              <a:t>Avoiding Mortgage Insurance - Home buyers may also use second mortgages to eliminate mortgage insurance.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54</a:t>
            </a:fld>
            <a:endParaRPr lang="en-US">
              <a:solidFill>
                <a:srgbClr val="000000"/>
              </a:solidFill>
            </a:endParaRPr>
          </a:p>
        </p:txBody>
      </p:sp>
    </p:spTree>
    <p:extLst>
      <p:ext uri="{BB962C8B-B14F-4D97-AF65-F5344CB8AC3E}">
        <p14:creationId xmlns:p14="http://schemas.microsoft.com/office/powerpoint/2010/main" val="2121995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Home Equity Line of Credit (HELOC)</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IN" dirty="0"/>
              <a:t>The home equity line of credit is similar to the home equity loan.  The primary difference is that the line of credit provides the borrower with a cheque book, instead of one lump-sum check.</a:t>
            </a:r>
          </a:p>
          <a:p>
            <a:pPr algn="just"/>
            <a:r>
              <a:rPr lang="en-IN" dirty="0"/>
              <a:t>The borrower can use the home equity credit line cheque book to withdraw funds for any purpose.  The main advantage of the credit line is its flexibility and potential savings.  The borrower can "disburse" loan funds as he or she needs them, and the borrower is only charged interest on the current balance. </a:t>
            </a:r>
          </a:p>
          <a:p>
            <a:pPr algn="just"/>
            <a:r>
              <a:rPr lang="en-IN" dirty="0"/>
              <a:t>The line of credit is a cross between a mortgage loan and a credit card.</a:t>
            </a:r>
          </a:p>
          <a:p>
            <a:pPr algn="just"/>
            <a:r>
              <a:rPr lang="en-IN" dirty="0"/>
              <a:t>For example, if Nora (in the preceding example) obtained a home equity line of credit for the $200,000, she can space out her withdrawals to fit her business needs and minimize interest charges.  She can take out $50,000 now and perhaps $100,000 a couple of months later.  She will only be charged interest on her current balance.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55</a:t>
            </a:fld>
            <a:endParaRPr lang="en-US">
              <a:solidFill>
                <a:srgbClr val="000000"/>
              </a:solidFill>
            </a:endParaRPr>
          </a:p>
        </p:txBody>
      </p:sp>
    </p:spTree>
    <p:extLst>
      <p:ext uri="{BB962C8B-B14F-4D97-AF65-F5344CB8AC3E}">
        <p14:creationId xmlns:p14="http://schemas.microsoft.com/office/powerpoint/2010/main" val="2766523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Reverse Mortgage</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dirty="0"/>
              <a:t>A reverse mortgage is a form of equity release (or lifetime mortgage) available in the United States. It enables eligible homeowners to access a portion of their equity. The homeowners can draw the mortgage principal in a lump sum, by receiving monthly payments over a specified term or over their (joint) lifetimes, as a revolving line of credit, or some combination thereof. </a:t>
            </a:r>
          </a:p>
          <a:p>
            <a:pPr algn="just"/>
            <a:r>
              <a:rPr lang="en-IN" dirty="0"/>
              <a:t>To qualify for a reverse mortgage in the United States, the borrower must be at least 62 years of age and must occupy the property as their principal residence.</a:t>
            </a:r>
          </a:p>
          <a:p>
            <a:pPr algn="just"/>
            <a:r>
              <a:rPr lang="en-IN" dirty="0"/>
              <a:t>As long as the borrower lives in and continues to own the home, the reverse mortgage loan will require no mortgage payment. The interest is charged and the unpaid interest is added to the principal balance.</a:t>
            </a:r>
          </a:p>
          <a:p>
            <a:pPr algn="just"/>
            <a:r>
              <a:rPr lang="en-IN" dirty="0"/>
              <a:t>If the borrower sells or moves out of the property, the loan will come due. In the case of a property sale, the sale proceeds will first be used to pay off the entire mortgage balance (as with any normal sale). Any profits left over will go to the borrower (seller).</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56</a:t>
            </a:fld>
            <a:endParaRPr lang="en-US">
              <a:solidFill>
                <a:srgbClr val="000000"/>
              </a:solidFill>
            </a:endParaRPr>
          </a:p>
        </p:txBody>
      </p:sp>
    </p:spTree>
    <p:extLst>
      <p:ext uri="{BB962C8B-B14F-4D97-AF65-F5344CB8AC3E}">
        <p14:creationId xmlns:p14="http://schemas.microsoft.com/office/powerpoint/2010/main" val="2157023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Non-Conventional/ Govt. Loans</a:t>
            </a:r>
            <a:endParaRPr lang="en-IN" dirty="0"/>
          </a:p>
        </p:txBody>
      </p:sp>
      <p:sp>
        <p:nvSpPr>
          <p:cNvPr id="3" name="Content Placeholder 2"/>
          <p:cNvSpPr>
            <a:spLocks noGrp="1"/>
          </p:cNvSpPr>
          <p:nvPr>
            <p:ph idx="1"/>
          </p:nvPr>
        </p:nvSpPr>
        <p:spPr/>
        <p:txBody>
          <a:bodyPr/>
          <a:lstStyle/>
          <a:p>
            <a:pPr algn="just"/>
            <a:r>
              <a:rPr lang="en-IN" dirty="0"/>
              <a:t>Non-conventional mortgage loans are basically government loans: VA (Veterans Affairs), FHA (Federal Housing Administration) and </a:t>
            </a:r>
            <a:r>
              <a:rPr lang="en-IN" dirty="0" err="1"/>
              <a:t>FmHA</a:t>
            </a:r>
            <a:r>
              <a:rPr lang="en-IN" dirty="0"/>
              <a:t> (Farm Housing Agency) — now RHS (Rural Housing Service) — loans.</a:t>
            </a:r>
          </a:p>
          <a:p>
            <a:pPr algn="just"/>
            <a:r>
              <a:rPr lang="en-IN" dirty="0"/>
              <a:t>Ginnie Mae, the Government National Mortgage Association, is the agency responsible for securitizing much of these non-conventional, government loans.</a:t>
            </a:r>
          </a:p>
          <a:p>
            <a:pPr algn="just"/>
            <a:r>
              <a:rPr lang="en-IN" dirty="0"/>
              <a:t>Contrary to what many people may believe, the VA and FHA normally do not fund loans.</a:t>
            </a:r>
          </a:p>
          <a:p>
            <a:pPr algn="just"/>
            <a:r>
              <a:rPr lang="en-IN" dirty="0"/>
              <a:t>These two governmental agencies only guarantee certain portions of a mortgage loan.  But these are powerful and effective guarantees.  These guarantees are reassuring to lenders in that they lower the lender's overall risk exposure.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57</a:t>
            </a:fld>
            <a:endParaRPr lang="en-US">
              <a:solidFill>
                <a:srgbClr val="000000"/>
              </a:solidFill>
            </a:endParaRPr>
          </a:p>
        </p:txBody>
      </p:sp>
    </p:spTree>
    <p:extLst>
      <p:ext uri="{BB962C8B-B14F-4D97-AF65-F5344CB8AC3E}">
        <p14:creationId xmlns:p14="http://schemas.microsoft.com/office/powerpoint/2010/main" val="1205590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VA – Veterans Affairs</a:t>
            </a:r>
            <a:endParaRPr lang="en-IN" dirty="0"/>
          </a:p>
        </p:txBody>
      </p:sp>
      <p:sp>
        <p:nvSpPr>
          <p:cNvPr id="3" name="Content Placeholder 2"/>
          <p:cNvSpPr>
            <a:spLocks noGrp="1"/>
          </p:cNvSpPr>
          <p:nvPr>
            <p:ph idx="1"/>
          </p:nvPr>
        </p:nvSpPr>
        <p:spPr>
          <a:xfrm>
            <a:off x="602673" y="1509713"/>
            <a:ext cx="10972800" cy="4236460"/>
          </a:xfrm>
        </p:spPr>
        <p:txBody>
          <a:bodyPr>
            <a:normAutofit lnSpcReduction="10000"/>
          </a:bodyPr>
          <a:lstStyle/>
          <a:p>
            <a:pPr algn="just">
              <a:defRPr/>
            </a:pPr>
            <a:r>
              <a:rPr lang="en-US" sz="1800" dirty="0"/>
              <a:t>The Veterans Affairs (VA) was created in 1930 to aid military veterans and current military personnel.  </a:t>
            </a:r>
          </a:p>
          <a:p>
            <a:pPr algn="just">
              <a:defRPr/>
            </a:pPr>
            <a:r>
              <a:rPr lang="en-US" sz="1800" dirty="0"/>
              <a:t>The VA loan soon followed to aid veterans and military personnel in finding affordable mortgage loans.  </a:t>
            </a:r>
          </a:p>
          <a:p>
            <a:pPr algn="just">
              <a:defRPr/>
            </a:pPr>
            <a:r>
              <a:rPr lang="en-US" sz="1800" dirty="0"/>
              <a:t>The VA office acts as a co-signer by guaranteeing a portion of the loan.  </a:t>
            </a:r>
          </a:p>
          <a:p>
            <a:pPr algn="just">
              <a:defRPr/>
            </a:pPr>
            <a:r>
              <a:rPr lang="en-US" sz="1800" dirty="0"/>
              <a:t>Standard banks and lenders will originate, fund and service the loan.  When the borrower defaults, the VA will reimburse bank losses.</a:t>
            </a:r>
            <a:endParaRPr lang="en-IN" sz="1800" dirty="0"/>
          </a:p>
          <a:p>
            <a:pPr algn="just">
              <a:defRPr/>
            </a:pPr>
            <a:r>
              <a:rPr lang="en-US" sz="1800" dirty="0"/>
              <a:t>Most veterans and current members (both active and reserve) of the United States armed services are qualified for the loan.  However, a minimum requirement of six full and continuous months of active duty must be satisfied.  </a:t>
            </a:r>
          </a:p>
          <a:p>
            <a:pPr algn="just">
              <a:defRPr/>
            </a:pPr>
            <a:r>
              <a:rPr lang="en-US" sz="1800" dirty="0"/>
              <a:t>The veteran applicant must present a copy of his or her DD Form 214, which is provided to the veteran when military service ends.</a:t>
            </a:r>
            <a:endParaRPr lang="en-IN" sz="1800" dirty="0"/>
          </a:p>
          <a:p>
            <a:pPr algn="just">
              <a:defRPr/>
            </a:pPr>
            <a:r>
              <a:rPr lang="en-US" sz="1800" dirty="0"/>
              <a:t>There is no down payment requirement for VA loans, unless the lender establishes one as a condition for the loan.  Providing a down payment will often improve the conditions of the loan, so many borrowers do choose to pay some down payment.</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58</a:t>
            </a:fld>
            <a:endParaRPr lang="en-US">
              <a:solidFill>
                <a:srgbClr val="000000"/>
              </a:solidFill>
            </a:endParaRPr>
          </a:p>
        </p:txBody>
      </p:sp>
    </p:spTree>
    <p:extLst>
      <p:ext uri="{BB962C8B-B14F-4D97-AF65-F5344CB8AC3E}">
        <p14:creationId xmlns:p14="http://schemas.microsoft.com/office/powerpoint/2010/main" val="2532729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FHA – Federal Housing Administration</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IN" dirty="0"/>
              <a:t>The Federal Housing Administration (FHA) is an agency of the U.S. Department of Housing and Urban Development (HUD). </a:t>
            </a:r>
          </a:p>
          <a:p>
            <a:pPr algn="just"/>
            <a:r>
              <a:rPr lang="en-IN" dirty="0"/>
              <a:t>The National Housing Act of 1934 created the Federal Housing Administration (FHA), which was established primarily to increase home construction, reduce unemployment, and operate various loan insurance programs. </a:t>
            </a:r>
          </a:p>
          <a:p>
            <a:pPr algn="just"/>
            <a:r>
              <a:rPr lang="en-IN" dirty="0"/>
              <a:t>FHA does not make loans. Rather, it insures loans made by private lenders. </a:t>
            </a:r>
          </a:p>
          <a:p>
            <a:pPr algn="just"/>
            <a:r>
              <a:rPr lang="en-IN" dirty="0"/>
              <a:t>An FHA insured loan is a Federal Housing Administration mortgage insurance backed mortgage loan which is provided by a FHA-approved lender. </a:t>
            </a:r>
          </a:p>
          <a:p>
            <a:pPr algn="just"/>
            <a:r>
              <a:rPr lang="en-IN" dirty="0"/>
              <a:t>FHA insured loans are a type of federal assistance and have historically allowed lower income Americans to borrow money for the purchase of a home that they would not otherwise be able to afford. </a:t>
            </a:r>
          </a:p>
          <a:p>
            <a:pPr algn="just"/>
            <a:r>
              <a:rPr lang="en-IN" dirty="0"/>
              <a:t>To obtain mortgage insurance from the Federal Housing Administration, a mortgage insurance premium (MIP) equal to 1 percent of the loan amount at closing is required, and is normally financed by the lender and paid to FHA on the borrower's behalf. </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59</a:t>
            </a:fld>
            <a:endParaRPr lang="en-US">
              <a:solidFill>
                <a:srgbClr val="000000"/>
              </a:solidFill>
            </a:endParaRPr>
          </a:p>
        </p:txBody>
      </p:sp>
    </p:spTree>
    <p:extLst>
      <p:ext uri="{BB962C8B-B14F-4D97-AF65-F5344CB8AC3E}">
        <p14:creationId xmlns:p14="http://schemas.microsoft.com/office/powerpoint/2010/main" val="2411257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br>
              <a:rPr lang="en-IN" dirty="0"/>
            </a:br>
            <a:r>
              <a:rPr lang="en-IN" b="1" dirty="0"/>
              <a:t>Mortgage Cycle</a:t>
            </a:r>
            <a:br>
              <a:rPr lang="en-IN" b="1" dirty="0"/>
            </a:br>
            <a:br>
              <a:rPr lang="en-IN" b="1" dirty="0"/>
            </a:br>
            <a:endParaRPr lang="en-IN" b="1" dirty="0"/>
          </a:p>
        </p:txBody>
      </p:sp>
      <p:sp>
        <p:nvSpPr>
          <p:cNvPr id="4" name="Slide Number Placeholder 3"/>
          <p:cNvSpPr>
            <a:spLocks noGrp="1"/>
          </p:cNvSpPr>
          <p:nvPr>
            <p:ph type="sldNum" sz="quarter" idx="10"/>
          </p:nvPr>
        </p:nvSpPr>
        <p:spPr/>
        <p:txBody>
          <a:bodyPr/>
          <a:lstStyle/>
          <a:p>
            <a:pPr>
              <a:defRPr/>
            </a:pPr>
            <a:fld id="{02078D67-9971-4597-979D-CABA3043A3A5}" type="slidenum">
              <a:rPr lang="en-US" smtClean="0"/>
              <a:pPr>
                <a:defRPr/>
              </a:pPr>
              <a:t>6</a:t>
            </a:fld>
            <a:endParaRPr lang="en-US" dirty="0"/>
          </a:p>
        </p:txBody>
      </p:sp>
      <p:sp>
        <p:nvSpPr>
          <p:cNvPr id="5" name="_s31748"/>
          <p:cNvSpPr>
            <a:spLocks noChangeArrowheads="1" noTextEdit="1"/>
          </p:cNvSpPr>
          <p:nvPr/>
        </p:nvSpPr>
        <p:spPr bwMode="auto">
          <a:xfrm rot="429441">
            <a:off x="3993321" y="1625531"/>
            <a:ext cx="3671891" cy="2107010"/>
          </a:xfrm>
          <a:custGeom>
            <a:avLst/>
            <a:gdLst>
              <a:gd name="G0" fmla="+- -5242880 0 0"/>
              <a:gd name="G1" fmla="+- -8519680 0 0"/>
              <a:gd name="G2" fmla="+- -5242880 0 -8519680"/>
              <a:gd name="G3" fmla="+- 10800 0 0"/>
              <a:gd name="G4" fmla="+- 0 0 -5242880"/>
              <a:gd name="T0" fmla="*/ 360 256 1"/>
              <a:gd name="T1" fmla="*/ 0 256 1"/>
              <a:gd name="G5" fmla="+- G2 T0 T1"/>
              <a:gd name="G6" fmla="?: G2 G2 G5"/>
              <a:gd name="G7" fmla="+- 0 0 G6"/>
              <a:gd name="G8" fmla="+- 7200 0 0"/>
              <a:gd name="G9" fmla="+- 0 0 -8519680"/>
              <a:gd name="G10" fmla="+- 7200 0 2700"/>
              <a:gd name="G11" fmla="cos G10 -5242880"/>
              <a:gd name="G12" fmla="sin G10 -5242880"/>
              <a:gd name="G13" fmla="cos 13500 -5242880"/>
              <a:gd name="G14" fmla="sin 13500 -5242880"/>
              <a:gd name="G15" fmla="+- G11 10800 0"/>
              <a:gd name="G16" fmla="+- G12 10800 0"/>
              <a:gd name="G17" fmla="+- G13 10800 0"/>
              <a:gd name="G18" fmla="+- G14 10800 0"/>
              <a:gd name="G19" fmla="*/ 7200 1 2"/>
              <a:gd name="G20" fmla="+- G19 5400 0"/>
              <a:gd name="G21" fmla="cos G20 -5242880"/>
              <a:gd name="G22" fmla="sin G20 -5242880"/>
              <a:gd name="G23" fmla="+- G21 10800 0"/>
              <a:gd name="G24" fmla="+- G12 G23 G22"/>
              <a:gd name="G25" fmla="+- G22 G23 G11"/>
              <a:gd name="G26" fmla="cos 10800 -5242880"/>
              <a:gd name="G27" fmla="sin 10800 -5242880"/>
              <a:gd name="G28" fmla="cos 7200 -5242880"/>
              <a:gd name="G29" fmla="sin 7200 -5242880"/>
              <a:gd name="G30" fmla="+- G26 10800 0"/>
              <a:gd name="G31" fmla="+- G27 10800 0"/>
              <a:gd name="G32" fmla="+- G28 10800 0"/>
              <a:gd name="G33" fmla="+- G29 10800 0"/>
              <a:gd name="G34" fmla="+- G19 5400 0"/>
              <a:gd name="G35" fmla="cos G34 -8519680"/>
              <a:gd name="G36" fmla="sin G34 -8519680"/>
              <a:gd name="G37" fmla="+/ -8519680 -5242880 2"/>
              <a:gd name="T2" fmla="*/ 180 256 1"/>
              <a:gd name="T3" fmla="*/ 0 256 1"/>
              <a:gd name="G38" fmla="+- G37 T2 T3"/>
              <a:gd name="G39" fmla="?: G2 G37 G38"/>
              <a:gd name="G40" fmla="cos 10800 G39"/>
              <a:gd name="G41" fmla="sin 10800 G39"/>
              <a:gd name="G42" fmla="cos 7200 G39"/>
              <a:gd name="G43" fmla="sin 7200 G39"/>
              <a:gd name="G44" fmla="+- G40 10800 0"/>
              <a:gd name="G45" fmla="+- G41 10800 0"/>
              <a:gd name="G46" fmla="+- G42 10800 0"/>
              <a:gd name="G47" fmla="+- G43 10800 0"/>
              <a:gd name="G48" fmla="+- G35 10800 0"/>
              <a:gd name="G49" fmla="+- G36 10800 0"/>
              <a:gd name="T4" fmla="*/ 8004 w 21600"/>
              <a:gd name="T5" fmla="*/ 368 h 21600"/>
              <a:gd name="T6" fmla="*/ 5014 w 21600"/>
              <a:gd name="T7" fmla="*/ 3905 h 21600"/>
              <a:gd name="T8" fmla="*/ 8936 w 21600"/>
              <a:gd name="T9" fmla="*/ 3845 h 21600"/>
              <a:gd name="T10" fmla="*/ 13144 w 21600"/>
              <a:gd name="T11" fmla="*/ -2495 h 21600"/>
              <a:gd name="T12" fmla="*/ 16794 w 21600"/>
              <a:gd name="T13" fmla="*/ 2717 h 21600"/>
              <a:gd name="T14" fmla="*/ 11581 w 21600"/>
              <a:gd name="T15" fmla="*/ 636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2050" y="3709"/>
                </a:moveTo>
                <a:cubicBezTo>
                  <a:pt x="11637" y="3636"/>
                  <a:pt x="11219" y="3600"/>
                  <a:pt x="10800" y="3600"/>
                </a:cubicBezTo>
                <a:cubicBezTo>
                  <a:pt x="9107" y="3599"/>
                  <a:pt x="7468" y="4196"/>
                  <a:pt x="6171" y="5284"/>
                </a:cubicBezTo>
                <a:lnTo>
                  <a:pt x="3857" y="2526"/>
                </a:lnTo>
                <a:cubicBezTo>
                  <a:pt x="5802" y="894"/>
                  <a:pt x="8260" y="-1"/>
                  <a:pt x="10800" y="0"/>
                </a:cubicBezTo>
                <a:cubicBezTo>
                  <a:pt x="11428" y="0"/>
                  <a:pt x="12056" y="54"/>
                  <a:pt x="12675" y="164"/>
                </a:cubicBezTo>
                <a:lnTo>
                  <a:pt x="13144" y="-2495"/>
                </a:lnTo>
                <a:lnTo>
                  <a:pt x="16794" y="2717"/>
                </a:lnTo>
                <a:lnTo>
                  <a:pt x="11581" y="6368"/>
                </a:lnTo>
                <a:lnTo>
                  <a:pt x="12050" y="3709"/>
                </a:lnTo>
                <a:close/>
              </a:path>
            </a:pathLst>
          </a:custGeom>
          <a:solidFill>
            <a:srgbClr val="4D4D4D"/>
          </a:solidFill>
          <a:ln>
            <a:headEnd/>
            <a:tailEnd/>
          </a:ln>
        </p:spPr>
        <p:style>
          <a:lnRef idx="0">
            <a:schemeClr val="accent1"/>
          </a:lnRef>
          <a:fillRef idx="3">
            <a:schemeClr val="accent1"/>
          </a:fillRef>
          <a:effectRef idx="3">
            <a:schemeClr val="accent1"/>
          </a:effectRef>
          <a:fontRef idx="minor">
            <a:schemeClr val="lt1"/>
          </a:fontRef>
        </p:style>
        <p:txBody>
          <a:bodyPr lIns="0" tIns="0" rIns="0" bIns="0" anchor="ctr"/>
          <a:lstStyle/>
          <a:p>
            <a:pPr>
              <a:defRPr/>
            </a:pPr>
            <a:endParaRPr lang="en-US"/>
          </a:p>
        </p:txBody>
      </p:sp>
      <p:sp>
        <p:nvSpPr>
          <p:cNvPr id="6" name="_s31749"/>
          <p:cNvSpPr>
            <a:spLocks noChangeArrowheads="1" noTextEdit="1"/>
          </p:cNvSpPr>
          <p:nvPr/>
        </p:nvSpPr>
        <p:spPr bwMode="auto">
          <a:xfrm rot="8242036">
            <a:off x="5233345" y="2531677"/>
            <a:ext cx="3021512" cy="2534877"/>
          </a:xfrm>
          <a:custGeom>
            <a:avLst/>
            <a:gdLst>
              <a:gd name="G0" fmla="+- -5242880 0 0"/>
              <a:gd name="G1" fmla="+- -8519680 0 0"/>
              <a:gd name="G2" fmla="+- -5242880 0 -8519680"/>
              <a:gd name="G3" fmla="+- 10800 0 0"/>
              <a:gd name="G4" fmla="+- 0 0 -5242880"/>
              <a:gd name="T0" fmla="*/ 360 256 1"/>
              <a:gd name="T1" fmla="*/ 0 256 1"/>
              <a:gd name="G5" fmla="+- G2 T0 T1"/>
              <a:gd name="G6" fmla="?: G2 G2 G5"/>
              <a:gd name="G7" fmla="+- 0 0 G6"/>
              <a:gd name="G8" fmla="+- 7200 0 0"/>
              <a:gd name="G9" fmla="+- 0 0 -8519680"/>
              <a:gd name="G10" fmla="+- 7200 0 2700"/>
              <a:gd name="G11" fmla="cos G10 -5242880"/>
              <a:gd name="G12" fmla="sin G10 -5242880"/>
              <a:gd name="G13" fmla="cos 13500 -5242880"/>
              <a:gd name="G14" fmla="sin 13500 -5242880"/>
              <a:gd name="G15" fmla="+- G11 10800 0"/>
              <a:gd name="G16" fmla="+- G12 10800 0"/>
              <a:gd name="G17" fmla="+- G13 10800 0"/>
              <a:gd name="G18" fmla="+- G14 10800 0"/>
              <a:gd name="G19" fmla="*/ 7200 1 2"/>
              <a:gd name="G20" fmla="+- G19 5400 0"/>
              <a:gd name="G21" fmla="cos G20 -5242880"/>
              <a:gd name="G22" fmla="sin G20 -5242880"/>
              <a:gd name="G23" fmla="+- G21 10800 0"/>
              <a:gd name="G24" fmla="+- G12 G23 G22"/>
              <a:gd name="G25" fmla="+- G22 G23 G11"/>
              <a:gd name="G26" fmla="cos 10800 -5242880"/>
              <a:gd name="G27" fmla="sin 10800 -5242880"/>
              <a:gd name="G28" fmla="cos 7200 -5242880"/>
              <a:gd name="G29" fmla="sin 7200 -5242880"/>
              <a:gd name="G30" fmla="+- G26 10800 0"/>
              <a:gd name="G31" fmla="+- G27 10800 0"/>
              <a:gd name="G32" fmla="+- G28 10800 0"/>
              <a:gd name="G33" fmla="+- G29 10800 0"/>
              <a:gd name="G34" fmla="+- G19 5400 0"/>
              <a:gd name="G35" fmla="cos G34 -8519680"/>
              <a:gd name="G36" fmla="sin G34 -8519680"/>
              <a:gd name="G37" fmla="+/ -8519680 -5242880 2"/>
              <a:gd name="T2" fmla="*/ 180 256 1"/>
              <a:gd name="T3" fmla="*/ 0 256 1"/>
              <a:gd name="G38" fmla="+- G37 T2 T3"/>
              <a:gd name="G39" fmla="?: G2 G37 G38"/>
              <a:gd name="G40" fmla="cos 10800 G39"/>
              <a:gd name="G41" fmla="sin 10800 G39"/>
              <a:gd name="G42" fmla="cos 7200 G39"/>
              <a:gd name="G43" fmla="sin 7200 G39"/>
              <a:gd name="G44" fmla="+- G40 10800 0"/>
              <a:gd name="G45" fmla="+- G41 10800 0"/>
              <a:gd name="G46" fmla="+- G42 10800 0"/>
              <a:gd name="G47" fmla="+- G43 10800 0"/>
              <a:gd name="G48" fmla="+- G35 10800 0"/>
              <a:gd name="G49" fmla="+- G36 10800 0"/>
              <a:gd name="T4" fmla="*/ 8004 w 21600"/>
              <a:gd name="T5" fmla="*/ 368 h 21600"/>
              <a:gd name="T6" fmla="*/ 5014 w 21600"/>
              <a:gd name="T7" fmla="*/ 3905 h 21600"/>
              <a:gd name="T8" fmla="*/ 8936 w 21600"/>
              <a:gd name="T9" fmla="*/ 3845 h 21600"/>
              <a:gd name="T10" fmla="*/ 13144 w 21600"/>
              <a:gd name="T11" fmla="*/ -2495 h 21600"/>
              <a:gd name="T12" fmla="*/ 16794 w 21600"/>
              <a:gd name="T13" fmla="*/ 2717 h 21600"/>
              <a:gd name="T14" fmla="*/ 11581 w 21600"/>
              <a:gd name="T15" fmla="*/ 636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2050" y="3709"/>
                </a:moveTo>
                <a:cubicBezTo>
                  <a:pt x="11637" y="3636"/>
                  <a:pt x="11219" y="3600"/>
                  <a:pt x="10800" y="3600"/>
                </a:cubicBezTo>
                <a:cubicBezTo>
                  <a:pt x="9107" y="3599"/>
                  <a:pt x="7468" y="4196"/>
                  <a:pt x="6171" y="5284"/>
                </a:cubicBezTo>
                <a:lnTo>
                  <a:pt x="3857" y="2526"/>
                </a:lnTo>
                <a:cubicBezTo>
                  <a:pt x="5802" y="894"/>
                  <a:pt x="8260" y="-1"/>
                  <a:pt x="10800" y="0"/>
                </a:cubicBezTo>
                <a:cubicBezTo>
                  <a:pt x="11428" y="0"/>
                  <a:pt x="12056" y="54"/>
                  <a:pt x="12675" y="164"/>
                </a:cubicBezTo>
                <a:lnTo>
                  <a:pt x="13144" y="-2495"/>
                </a:lnTo>
                <a:lnTo>
                  <a:pt x="16794" y="2717"/>
                </a:lnTo>
                <a:lnTo>
                  <a:pt x="11581" y="6368"/>
                </a:lnTo>
                <a:lnTo>
                  <a:pt x="12050" y="3709"/>
                </a:lnTo>
                <a:close/>
              </a:path>
            </a:pathLst>
          </a:custGeom>
          <a:solidFill>
            <a:srgbClr val="4D4D4D"/>
          </a:solidFill>
          <a:ln>
            <a:headEnd/>
            <a:tailEnd/>
          </a:ln>
        </p:spPr>
        <p:style>
          <a:lnRef idx="0">
            <a:schemeClr val="accent1"/>
          </a:lnRef>
          <a:fillRef idx="3">
            <a:schemeClr val="accent1"/>
          </a:fillRef>
          <a:effectRef idx="3">
            <a:schemeClr val="accent1"/>
          </a:effectRef>
          <a:fontRef idx="minor">
            <a:schemeClr val="lt1"/>
          </a:fontRef>
        </p:style>
        <p:txBody>
          <a:bodyPr lIns="0" tIns="0" rIns="0" bIns="0" anchor="ctr"/>
          <a:lstStyle/>
          <a:p>
            <a:pPr>
              <a:defRPr/>
            </a:pPr>
            <a:endParaRPr lang="en-US">
              <a:effectLst>
                <a:glow rad="228600">
                  <a:schemeClr val="accent2">
                    <a:satMod val="175000"/>
                    <a:alpha val="40000"/>
                  </a:schemeClr>
                </a:glow>
              </a:effectLst>
            </a:endParaRPr>
          </a:p>
        </p:txBody>
      </p:sp>
      <p:sp>
        <p:nvSpPr>
          <p:cNvPr id="7" name="_s31750"/>
          <p:cNvSpPr>
            <a:spLocks noChangeArrowheads="1" noTextEdit="1"/>
          </p:cNvSpPr>
          <p:nvPr/>
        </p:nvSpPr>
        <p:spPr bwMode="auto">
          <a:xfrm rot="14400000">
            <a:off x="2908650" y="2805565"/>
            <a:ext cx="2970907" cy="2217072"/>
          </a:xfrm>
          <a:custGeom>
            <a:avLst/>
            <a:gdLst>
              <a:gd name="G0" fmla="+- -5242880 0 0"/>
              <a:gd name="G1" fmla="+- -8519680 0 0"/>
              <a:gd name="G2" fmla="+- -5242880 0 -8519680"/>
              <a:gd name="G3" fmla="+- 10800 0 0"/>
              <a:gd name="G4" fmla="+- 0 0 -5242880"/>
              <a:gd name="T0" fmla="*/ 360 256 1"/>
              <a:gd name="T1" fmla="*/ 0 256 1"/>
              <a:gd name="G5" fmla="+- G2 T0 T1"/>
              <a:gd name="G6" fmla="?: G2 G2 G5"/>
              <a:gd name="G7" fmla="+- 0 0 G6"/>
              <a:gd name="G8" fmla="+- 7200 0 0"/>
              <a:gd name="G9" fmla="+- 0 0 -8519680"/>
              <a:gd name="G10" fmla="+- 7200 0 2700"/>
              <a:gd name="G11" fmla="cos G10 -5242880"/>
              <a:gd name="G12" fmla="sin G10 -5242880"/>
              <a:gd name="G13" fmla="cos 13500 -5242880"/>
              <a:gd name="G14" fmla="sin 13500 -5242880"/>
              <a:gd name="G15" fmla="+- G11 10800 0"/>
              <a:gd name="G16" fmla="+- G12 10800 0"/>
              <a:gd name="G17" fmla="+- G13 10800 0"/>
              <a:gd name="G18" fmla="+- G14 10800 0"/>
              <a:gd name="G19" fmla="*/ 7200 1 2"/>
              <a:gd name="G20" fmla="+- G19 5400 0"/>
              <a:gd name="G21" fmla="cos G20 -5242880"/>
              <a:gd name="G22" fmla="sin G20 -5242880"/>
              <a:gd name="G23" fmla="+- G21 10800 0"/>
              <a:gd name="G24" fmla="+- G12 G23 G22"/>
              <a:gd name="G25" fmla="+- G22 G23 G11"/>
              <a:gd name="G26" fmla="cos 10800 -5242880"/>
              <a:gd name="G27" fmla="sin 10800 -5242880"/>
              <a:gd name="G28" fmla="cos 7200 -5242880"/>
              <a:gd name="G29" fmla="sin 7200 -5242880"/>
              <a:gd name="G30" fmla="+- G26 10800 0"/>
              <a:gd name="G31" fmla="+- G27 10800 0"/>
              <a:gd name="G32" fmla="+- G28 10800 0"/>
              <a:gd name="G33" fmla="+- G29 10800 0"/>
              <a:gd name="G34" fmla="+- G19 5400 0"/>
              <a:gd name="G35" fmla="cos G34 -8519680"/>
              <a:gd name="G36" fmla="sin G34 -8519680"/>
              <a:gd name="G37" fmla="+/ -8519680 -5242880 2"/>
              <a:gd name="T2" fmla="*/ 180 256 1"/>
              <a:gd name="T3" fmla="*/ 0 256 1"/>
              <a:gd name="G38" fmla="+- G37 T2 T3"/>
              <a:gd name="G39" fmla="?: G2 G37 G38"/>
              <a:gd name="G40" fmla="cos 10800 G39"/>
              <a:gd name="G41" fmla="sin 10800 G39"/>
              <a:gd name="G42" fmla="cos 7200 G39"/>
              <a:gd name="G43" fmla="sin 7200 G39"/>
              <a:gd name="G44" fmla="+- G40 10800 0"/>
              <a:gd name="G45" fmla="+- G41 10800 0"/>
              <a:gd name="G46" fmla="+- G42 10800 0"/>
              <a:gd name="G47" fmla="+- G43 10800 0"/>
              <a:gd name="G48" fmla="+- G35 10800 0"/>
              <a:gd name="G49" fmla="+- G36 10800 0"/>
              <a:gd name="T4" fmla="*/ 8004 w 21600"/>
              <a:gd name="T5" fmla="*/ 368 h 21600"/>
              <a:gd name="T6" fmla="*/ 5014 w 21600"/>
              <a:gd name="T7" fmla="*/ 3905 h 21600"/>
              <a:gd name="T8" fmla="*/ 8936 w 21600"/>
              <a:gd name="T9" fmla="*/ 3845 h 21600"/>
              <a:gd name="T10" fmla="*/ 13144 w 21600"/>
              <a:gd name="T11" fmla="*/ -2495 h 21600"/>
              <a:gd name="T12" fmla="*/ 16794 w 21600"/>
              <a:gd name="T13" fmla="*/ 2717 h 21600"/>
              <a:gd name="T14" fmla="*/ 11581 w 21600"/>
              <a:gd name="T15" fmla="*/ 636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2050" y="3709"/>
                </a:moveTo>
                <a:cubicBezTo>
                  <a:pt x="11637" y="3636"/>
                  <a:pt x="11219" y="3600"/>
                  <a:pt x="10800" y="3600"/>
                </a:cubicBezTo>
                <a:cubicBezTo>
                  <a:pt x="9107" y="3599"/>
                  <a:pt x="7468" y="4196"/>
                  <a:pt x="6171" y="5284"/>
                </a:cubicBezTo>
                <a:lnTo>
                  <a:pt x="3857" y="2526"/>
                </a:lnTo>
                <a:cubicBezTo>
                  <a:pt x="5802" y="894"/>
                  <a:pt x="8260" y="-1"/>
                  <a:pt x="10800" y="0"/>
                </a:cubicBezTo>
                <a:cubicBezTo>
                  <a:pt x="11428" y="0"/>
                  <a:pt x="12056" y="54"/>
                  <a:pt x="12675" y="164"/>
                </a:cubicBezTo>
                <a:lnTo>
                  <a:pt x="13144" y="-2495"/>
                </a:lnTo>
                <a:lnTo>
                  <a:pt x="16794" y="2717"/>
                </a:lnTo>
                <a:lnTo>
                  <a:pt x="11581" y="6368"/>
                </a:lnTo>
                <a:lnTo>
                  <a:pt x="12050" y="3709"/>
                </a:lnTo>
                <a:close/>
              </a:path>
            </a:pathLst>
          </a:custGeom>
          <a:solidFill>
            <a:srgbClr val="4D4D4D"/>
          </a:solidFill>
          <a:ln>
            <a:headEnd/>
            <a:tailEnd/>
          </a:ln>
        </p:spPr>
        <p:style>
          <a:lnRef idx="0">
            <a:schemeClr val="accent1"/>
          </a:lnRef>
          <a:fillRef idx="3">
            <a:schemeClr val="accent1"/>
          </a:fillRef>
          <a:effectRef idx="3">
            <a:schemeClr val="accent1"/>
          </a:effectRef>
          <a:fontRef idx="minor">
            <a:schemeClr val="lt1"/>
          </a:fontRef>
        </p:style>
        <p:txBody>
          <a:bodyPr lIns="0" tIns="0" rIns="0" bIns="0" anchor="ctr"/>
          <a:lstStyle/>
          <a:p>
            <a:pPr>
              <a:defRPr/>
            </a:pPr>
            <a:endParaRPr lang="en-US"/>
          </a:p>
        </p:txBody>
      </p:sp>
      <p:sp>
        <p:nvSpPr>
          <p:cNvPr id="8" name="_s31751"/>
          <p:cNvSpPr>
            <a:spLocks noChangeArrowheads="1"/>
          </p:cNvSpPr>
          <p:nvPr/>
        </p:nvSpPr>
        <p:spPr bwMode="auto">
          <a:xfrm>
            <a:off x="6859524" y="2429652"/>
            <a:ext cx="1611377" cy="1192139"/>
          </a:xfrm>
          <a:prstGeom prst="rect">
            <a:avLst/>
          </a:prstGeom>
          <a:ln/>
        </p:spPr>
        <p:style>
          <a:lnRef idx="0">
            <a:schemeClr val="accent5"/>
          </a:lnRef>
          <a:fillRef idx="3">
            <a:schemeClr val="accent5"/>
          </a:fillRef>
          <a:effectRef idx="3">
            <a:schemeClr val="accent5"/>
          </a:effectRef>
          <a:fontRef idx="minor">
            <a:schemeClr val="lt1"/>
          </a:fontRef>
        </p:style>
        <p:txBody>
          <a:bodyPr wrap="none" lIns="0" tIns="0" rIns="0" bIns="0" anchor="ctr"/>
          <a:lstStyle/>
          <a:p>
            <a:pPr algn="ctr">
              <a:defRPr/>
            </a:pPr>
            <a:r>
              <a:rPr lang="en-US" sz="1300" b="1" dirty="0">
                <a:solidFill>
                  <a:schemeClr val="tx1"/>
                </a:solidFill>
                <a:latin typeface="Arial" pitchFamily="34" charset="0"/>
              </a:rPr>
              <a:t>Lender obtains</a:t>
            </a:r>
          </a:p>
          <a:p>
            <a:pPr algn="ctr">
              <a:defRPr/>
            </a:pPr>
            <a:r>
              <a:rPr lang="en-US" sz="1300" b="1" dirty="0">
                <a:solidFill>
                  <a:schemeClr val="tx1"/>
                </a:solidFill>
                <a:latin typeface="Arial" pitchFamily="34" charset="0"/>
              </a:rPr>
              <a:t>money to originate</a:t>
            </a:r>
          </a:p>
          <a:p>
            <a:pPr algn="ctr">
              <a:defRPr/>
            </a:pPr>
            <a:r>
              <a:rPr lang="en-US" sz="1300" b="1" dirty="0">
                <a:solidFill>
                  <a:schemeClr val="tx1"/>
                </a:solidFill>
                <a:latin typeface="Arial" pitchFamily="34" charset="0"/>
              </a:rPr>
              <a:t>new mortgages.</a:t>
            </a:r>
          </a:p>
        </p:txBody>
      </p:sp>
      <p:sp>
        <p:nvSpPr>
          <p:cNvPr id="9" name="_s31752"/>
          <p:cNvSpPr>
            <a:spLocks noChangeArrowheads="1"/>
          </p:cNvSpPr>
          <p:nvPr/>
        </p:nvSpPr>
        <p:spPr bwMode="auto">
          <a:xfrm>
            <a:off x="4774191" y="4470326"/>
            <a:ext cx="1706068" cy="1108527"/>
          </a:xfrm>
          <a:prstGeom prst="rect">
            <a:avLst/>
          </a:prstGeom>
          <a:ln/>
        </p:spPr>
        <p:style>
          <a:lnRef idx="0">
            <a:schemeClr val="accent5"/>
          </a:lnRef>
          <a:fillRef idx="3">
            <a:schemeClr val="accent5"/>
          </a:fillRef>
          <a:effectRef idx="3">
            <a:schemeClr val="accent5"/>
          </a:effectRef>
          <a:fontRef idx="minor">
            <a:schemeClr val="lt1"/>
          </a:fontRef>
        </p:style>
        <p:txBody>
          <a:bodyPr wrap="none" lIns="0" tIns="0" rIns="0" bIns="0" anchor="ctr"/>
          <a:lstStyle/>
          <a:p>
            <a:pPr algn="ctr">
              <a:defRPr/>
            </a:pPr>
            <a:r>
              <a:rPr lang="en-US" sz="1300" b="1" dirty="0">
                <a:solidFill>
                  <a:schemeClr val="tx1"/>
                </a:solidFill>
                <a:latin typeface="Arial" pitchFamily="34" charset="0"/>
              </a:rPr>
              <a:t>Lender sells loan to</a:t>
            </a:r>
          </a:p>
          <a:p>
            <a:pPr algn="ctr">
              <a:defRPr/>
            </a:pPr>
            <a:r>
              <a:rPr lang="en-US" sz="1300" b="1" dirty="0">
                <a:solidFill>
                  <a:schemeClr val="tx1"/>
                </a:solidFill>
                <a:latin typeface="Arial" pitchFamily="34" charset="0"/>
              </a:rPr>
              <a:t>an investor.</a:t>
            </a:r>
          </a:p>
        </p:txBody>
      </p:sp>
      <p:sp>
        <p:nvSpPr>
          <p:cNvPr id="10" name="_s31753"/>
          <p:cNvSpPr>
            <a:spLocks noChangeArrowheads="1"/>
          </p:cNvSpPr>
          <p:nvPr/>
        </p:nvSpPr>
        <p:spPr bwMode="auto">
          <a:xfrm>
            <a:off x="2821656" y="2263397"/>
            <a:ext cx="1627703" cy="1192139"/>
          </a:xfrm>
          <a:prstGeom prst="rect">
            <a:avLst/>
          </a:prstGeom>
          <a:ln/>
        </p:spPr>
        <p:style>
          <a:lnRef idx="0">
            <a:schemeClr val="accent5"/>
          </a:lnRef>
          <a:fillRef idx="3">
            <a:schemeClr val="accent5"/>
          </a:fillRef>
          <a:effectRef idx="3">
            <a:schemeClr val="accent5"/>
          </a:effectRef>
          <a:fontRef idx="minor">
            <a:schemeClr val="lt1"/>
          </a:fontRef>
        </p:style>
        <p:txBody>
          <a:bodyPr wrap="none" lIns="0" tIns="0" rIns="0" bIns="0" anchor="ctr"/>
          <a:lstStyle/>
          <a:p>
            <a:pPr algn="ctr">
              <a:defRPr/>
            </a:pPr>
            <a:r>
              <a:rPr lang="en-US" sz="1300" b="1" dirty="0">
                <a:solidFill>
                  <a:schemeClr val="tx1"/>
                </a:solidFill>
                <a:latin typeface="Arial" pitchFamily="34" charset="0"/>
              </a:rPr>
              <a:t>Lender originates</a:t>
            </a:r>
          </a:p>
          <a:p>
            <a:pPr algn="ctr">
              <a:defRPr/>
            </a:pPr>
            <a:r>
              <a:rPr lang="en-US" sz="1300" b="1" dirty="0">
                <a:solidFill>
                  <a:schemeClr val="tx1"/>
                </a:solidFill>
                <a:latin typeface="Arial" pitchFamily="34" charset="0"/>
              </a:rPr>
              <a:t>mortgage loan.</a:t>
            </a:r>
          </a:p>
        </p:txBody>
      </p:sp>
    </p:spTree>
    <p:extLst>
      <p:ext uri="{BB962C8B-B14F-4D97-AF65-F5344CB8AC3E}">
        <p14:creationId xmlns:p14="http://schemas.microsoft.com/office/powerpoint/2010/main" val="18254922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RHS – Rural Housing Service</a:t>
            </a:r>
            <a:endParaRPr lang="en-IN" dirty="0"/>
          </a:p>
        </p:txBody>
      </p:sp>
      <p:sp>
        <p:nvSpPr>
          <p:cNvPr id="3" name="Content Placeholder 2"/>
          <p:cNvSpPr>
            <a:spLocks noGrp="1"/>
          </p:cNvSpPr>
          <p:nvPr>
            <p:ph idx="1"/>
          </p:nvPr>
        </p:nvSpPr>
        <p:spPr/>
        <p:txBody>
          <a:bodyPr>
            <a:normAutofit fontScale="77500" lnSpcReduction="20000"/>
          </a:bodyPr>
          <a:lstStyle/>
          <a:p>
            <a:pPr algn="just"/>
            <a:r>
              <a:rPr lang="en-IN" dirty="0"/>
              <a:t>The Rural Housing Service (RHS) is an agency of the United States Department of Agriculture (USDA).</a:t>
            </a:r>
          </a:p>
          <a:p>
            <a:pPr algn="just"/>
            <a:r>
              <a:rPr lang="en-IN" dirty="0"/>
              <a:t>The Rural Housing Service (RHS) of the U.S. Dept. of Agriculture guarantees loans for rural residents with minimal closing costs and no down payment. </a:t>
            </a:r>
          </a:p>
          <a:p>
            <a:pPr algn="just"/>
            <a:r>
              <a:rPr lang="en-IN" dirty="0"/>
              <a:t>RHS administers direct loans, loan guarantees and grants. Direct loans are made and serviced by USDA staff; loan guarantees are made to banks or other private lenders, and grants are made directly to a person or organization.</a:t>
            </a:r>
          </a:p>
          <a:p>
            <a:pPr algn="just"/>
            <a:r>
              <a:rPr lang="en-IN" dirty="0"/>
              <a:t>RHS operates a broad range of programs to provide:</a:t>
            </a:r>
          </a:p>
          <a:p>
            <a:pPr algn="just"/>
            <a:r>
              <a:rPr lang="en-IN" dirty="0"/>
              <a:t>homeownership options to individuals; housing rehabilitation and preservation funding rental assistance to tenants of RHS-funded multi-family housing complexes; farm labour housing;</a:t>
            </a:r>
          </a:p>
          <a:p>
            <a:pPr algn="just"/>
            <a:r>
              <a:rPr lang="en-IN" dirty="0"/>
              <a:t>help to developers of multi-family housing projects, like assisted housing for the elderly and disabled, or apartment buildings community facilities, such as libraries, child care centres, schools, municipal buildings, and fire fighting equipment to Indian groups, non-profit organizations, communities and local governments.</a:t>
            </a:r>
          </a:p>
          <a:p>
            <a:pPr algn="just"/>
            <a:r>
              <a:rPr lang="en-IN" dirty="0"/>
              <a:t>Refer: </a:t>
            </a:r>
            <a:r>
              <a:rPr lang="en-IN" u="sng" dirty="0"/>
              <a:t>http://www.rurdev.usda.gov/wy/rhs.htm for more information</a:t>
            </a:r>
            <a:r>
              <a:rPr lang="en-IN" dirty="0"/>
              <a:t>.</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60</a:t>
            </a:fld>
            <a:endParaRPr lang="en-US">
              <a:solidFill>
                <a:srgbClr val="000000"/>
              </a:solidFill>
            </a:endParaRPr>
          </a:p>
        </p:txBody>
      </p:sp>
    </p:spTree>
    <p:extLst>
      <p:ext uri="{BB962C8B-B14F-4D97-AF65-F5344CB8AC3E}">
        <p14:creationId xmlns:p14="http://schemas.microsoft.com/office/powerpoint/2010/main" val="902863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7"/>
          <p:cNvSpPr>
            <a:spLocks noGrp="1" noChangeArrowheads="1"/>
          </p:cNvSpPr>
          <p:nvPr>
            <p:ph type="ctrTitle"/>
          </p:nvPr>
        </p:nvSpPr>
        <p:spPr>
          <a:xfrm>
            <a:off x="615245" y="2265893"/>
            <a:ext cx="10181167" cy="1470025"/>
          </a:xfrm>
        </p:spPr>
        <p:txBody>
          <a:bodyPr/>
          <a:lstStyle/>
          <a:p>
            <a:r>
              <a:rPr lang="en-IN" sz="4000" b="1" dirty="0"/>
              <a:t>Loan Amortization</a:t>
            </a:r>
            <a:endParaRPr lang="en-US" sz="4000" b="1" dirty="0">
              <a:latin typeface="Arial" charset="0"/>
            </a:endParaRPr>
          </a:p>
        </p:txBody>
      </p:sp>
    </p:spTree>
    <p:extLst>
      <p:ext uri="{BB962C8B-B14F-4D97-AF65-F5344CB8AC3E}">
        <p14:creationId xmlns:p14="http://schemas.microsoft.com/office/powerpoint/2010/main" val="24757865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 is Amortization</a:t>
            </a:r>
            <a:endParaRPr lang="en-IN" dirty="0"/>
          </a:p>
        </p:txBody>
      </p:sp>
      <p:sp>
        <p:nvSpPr>
          <p:cNvPr id="3" name="Content Placeholder 2"/>
          <p:cNvSpPr>
            <a:spLocks noGrp="1"/>
          </p:cNvSpPr>
          <p:nvPr>
            <p:ph idx="1"/>
          </p:nvPr>
        </p:nvSpPr>
        <p:spPr/>
        <p:txBody>
          <a:bodyPr>
            <a:normAutofit lnSpcReduction="10000"/>
          </a:bodyPr>
          <a:lstStyle/>
          <a:p>
            <a:pPr algn="just"/>
            <a:r>
              <a:rPr lang="en-IN" dirty="0"/>
              <a:t>Amortization is the process of decreasing, or accounting for, an amount over a period.</a:t>
            </a:r>
          </a:p>
          <a:p>
            <a:pPr algn="just"/>
            <a:r>
              <a:rPr lang="en-IN" dirty="0"/>
              <a:t>The paying off of debt in regular instalments over a period of time. </a:t>
            </a:r>
          </a:p>
          <a:p>
            <a:pPr algn="just"/>
            <a:r>
              <a:rPr lang="en-IN" dirty="0"/>
              <a:t>When used in the context of a home purchase, amortization is the process by which your loan principal decreases over the life of your loan. </a:t>
            </a:r>
          </a:p>
          <a:p>
            <a:pPr algn="just"/>
            <a:r>
              <a:rPr lang="en-IN" dirty="0"/>
              <a:t>With each mortgage payment that you make, a portion of your payment is applied towards reducing your principal and another portion of your payment is applied towards paying the interest on the loan. </a:t>
            </a:r>
          </a:p>
          <a:p>
            <a:pPr algn="just"/>
            <a:r>
              <a:rPr lang="en-IN" dirty="0"/>
              <a:t>An amortization table shows this ratio of principal and interest and demonstrates how your loan's principal amount decreases over time.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62</a:t>
            </a:fld>
            <a:endParaRPr lang="en-US">
              <a:solidFill>
                <a:srgbClr val="000000"/>
              </a:solidFill>
            </a:endParaRPr>
          </a:p>
        </p:txBody>
      </p:sp>
    </p:spTree>
    <p:extLst>
      <p:ext uri="{BB962C8B-B14F-4D97-AF65-F5344CB8AC3E}">
        <p14:creationId xmlns:p14="http://schemas.microsoft.com/office/powerpoint/2010/main" val="709239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Types of Amortization</a:t>
            </a: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63</a:t>
            </a:fld>
            <a:endParaRPr lang="en-US">
              <a:solidFill>
                <a:srgbClr val="000000"/>
              </a:solidFill>
            </a:endParaRPr>
          </a:p>
        </p:txBody>
      </p:sp>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6064" y="1452563"/>
            <a:ext cx="8458200" cy="428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621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Fixed Rate Mortgage</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dirty="0"/>
              <a:t>With fixed rate mortgage (FRM) loan the interest rate and your mortgage monthly payments remain fixed for the period of the loan. </a:t>
            </a:r>
          </a:p>
          <a:p>
            <a:pPr algn="just"/>
            <a:endParaRPr lang="en-IN" dirty="0"/>
          </a:p>
          <a:p>
            <a:pPr algn="just"/>
            <a:r>
              <a:rPr lang="en-IN" dirty="0"/>
              <a:t>Fixed-rate mortgages are available for 40, 30, 25, 20, 15 years and 10 years. The most popular fixed mortgage terms are 30 and 15 years.</a:t>
            </a:r>
          </a:p>
          <a:p>
            <a:pPr algn="just"/>
            <a:endParaRPr lang="en-IN" dirty="0"/>
          </a:p>
          <a:p>
            <a:pPr algn="just"/>
            <a:r>
              <a:rPr lang="en-IN" dirty="0"/>
              <a:t>The payments on fixed rate fully amortizing loans are calculated so that at the end of the term the mortgage loan is paid in full. </a:t>
            </a:r>
          </a:p>
          <a:p>
            <a:pPr algn="just"/>
            <a:endParaRPr lang="en-IN" dirty="0"/>
          </a:p>
          <a:p>
            <a:pPr algn="just"/>
            <a:r>
              <a:rPr lang="en-IN" dirty="0"/>
              <a:t>During the early amortization period, a large percentage of the monthly payment is used for paying the interest. As the loan is paid down, more of the monthly payment is applied to principal.</a:t>
            </a:r>
          </a:p>
          <a:p>
            <a:pPr algn="just"/>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64</a:t>
            </a:fld>
            <a:endParaRPr lang="en-US">
              <a:solidFill>
                <a:srgbClr val="000000"/>
              </a:solidFill>
            </a:endParaRPr>
          </a:p>
        </p:txBody>
      </p:sp>
    </p:spTree>
    <p:extLst>
      <p:ext uri="{BB962C8B-B14F-4D97-AF65-F5344CB8AC3E}">
        <p14:creationId xmlns:p14="http://schemas.microsoft.com/office/powerpoint/2010/main" val="10585238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Balloon Loans</a:t>
            </a:r>
            <a:endParaRPr lang="en-IN" dirty="0"/>
          </a:p>
        </p:txBody>
      </p:sp>
      <p:sp>
        <p:nvSpPr>
          <p:cNvPr id="3" name="Content Placeholder 2"/>
          <p:cNvSpPr>
            <a:spLocks noGrp="1"/>
          </p:cNvSpPr>
          <p:nvPr>
            <p:ph idx="1"/>
          </p:nvPr>
        </p:nvSpPr>
        <p:spPr>
          <a:xfrm>
            <a:off x="623455" y="1527463"/>
            <a:ext cx="10858499" cy="3917661"/>
          </a:xfrm>
        </p:spPr>
        <p:txBody>
          <a:bodyPr>
            <a:normAutofit fontScale="85000" lnSpcReduction="20000"/>
          </a:bodyPr>
          <a:lstStyle/>
          <a:p>
            <a:pPr algn="just"/>
            <a:r>
              <a:rPr lang="en-IN" sz="2400" dirty="0"/>
              <a:t>Balloon loans are short-term fixed rate loans that have fixed monthly payments based usually upon a 30-year fully amortizing schedule and a lump sum payment at the end of its term. Usually they have terms of 3, 5, and 7 years. </a:t>
            </a:r>
            <a:r>
              <a:rPr lang="en-US" sz="2400" dirty="0"/>
              <a:t>The 5-year and 7-year balloons are the standard balloon programs.</a:t>
            </a:r>
          </a:p>
          <a:p>
            <a:pPr algn="just"/>
            <a:r>
              <a:rPr lang="en-US" sz="2400" dirty="0"/>
              <a:t>The payments are calculated as a 30-year loan; but at the end of the 5-year or 7-year term, the remaining balance must be paid off, refinanced or converted.</a:t>
            </a:r>
          </a:p>
          <a:p>
            <a:pPr algn="just"/>
            <a:r>
              <a:rPr lang="en-IN" sz="2400" dirty="0"/>
              <a:t>Balloon loans with refinancing option allow borrowers to convert the mortgage at the end of the balloon period to a fixed rate loan, based upon the outstanding principal balance, if certain conditions are met. </a:t>
            </a:r>
          </a:p>
          <a:p>
            <a:pPr algn="just"/>
            <a:r>
              <a:rPr lang="en-IN" sz="2400" dirty="0"/>
              <a:t>If Borrower refinance the loan at maturity he/she need not be prequalified, nor the property reapproved. The interest rate on the new loan is a current rate at the time of conversion. There might be a minimal processing fee to obtain the new loan. </a:t>
            </a:r>
          </a:p>
          <a:p>
            <a:pPr algn="just"/>
            <a:r>
              <a:rPr lang="en-IN" sz="2400" dirty="0"/>
              <a:t>The most popular terms are 5/25 Balloon, and 7/23 Balloon.</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65</a:t>
            </a:fld>
            <a:endParaRPr lang="en-US">
              <a:solidFill>
                <a:srgbClr val="000000"/>
              </a:solidFill>
            </a:endParaRPr>
          </a:p>
        </p:txBody>
      </p:sp>
    </p:spTree>
    <p:extLst>
      <p:ext uri="{BB962C8B-B14F-4D97-AF65-F5344CB8AC3E}">
        <p14:creationId xmlns:p14="http://schemas.microsoft.com/office/powerpoint/2010/main" val="149832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Two-Step Mortgage</a:t>
            </a:r>
            <a:endParaRPr lang="en-IN" dirty="0"/>
          </a:p>
        </p:txBody>
      </p:sp>
      <p:sp>
        <p:nvSpPr>
          <p:cNvPr id="3" name="Content Placeholder 2"/>
          <p:cNvSpPr>
            <a:spLocks noGrp="1"/>
          </p:cNvSpPr>
          <p:nvPr>
            <p:ph idx="1"/>
          </p:nvPr>
        </p:nvSpPr>
        <p:spPr/>
        <p:txBody>
          <a:bodyPr>
            <a:normAutofit fontScale="92500"/>
          </a:bodyPr>
          <a:lstStyle/>
          <a:p>
            <a:pPr algn="just"/>
            <a:r>
              <a:rPr lang="en-IN" dirty="0"/>
              <a:t>A mortgage in which the borrower receives a below-market interest rate for a specified number of years (most often seven or 10), and then receives a new interest rate adjusted (within certain limits) to market conditions at that time. </a:t>
            </a:r>
          </a:p>
          <a:p>
            <a:pPr algn="just"/>
            <a:r>
              <a:rPr lang="en-IN" dirty="0"/>
              <a:t>The lender sometimes has the option to call the loan due with 30 days notice at the end of seven or 10 years.</a:t>
            </a:r>
          </a:p>
          <a:p>
            <a:pPr algn="just"/>
            <a:r>
              <a:rPr lang="en-IN" dirty="0"/>
              <a:t>Two-Step mortgages have a fixed rate for a certain time, most often 5 or 7 years, and then interest rate changes to a current market rate. After that adjustment the mortgage maintains new fixed rate for the remaining 23 or 25 years.</a:t>
            </a:r>
          </a:p>
          <a:p>
            <a:pPr algn="just"/>
            <a:r>
              <a:rPr lang="en-IN" dirty="0"/>
              <a:t>At the adjustment date, the borrower might have the option of choosing between a fixed-interest rate (based on current market rates) for the remaining term of the mortgage, or a variable interest rate structure for the remaining term of the mortgage. </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66</a:t>
            </a:fld>
            <a:endParaRPr lang="en-US">
              <a:solidFill>
                <a:srgbClr val="000000"/>
              </a:solidFill>
            </a:endParaRPr>
          </a:p>
        </p:txBody>
      </p:sp>
    </p:spTree>
    <p:extLst>
      <p:ext uri="{BB962C8B-B14F-4D97-AF65-F5344CB8AC3E}">
        <p14:creationId xmlns:p14="http://schemas.microsoft.com/office/powerpoint/2010/main" val="883944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Buy down Mortgage</a:t>
            </a:r>
            <a:endParaRPr lang="en-IN" dirty="0"/>
          </a:p>
        </p:txBody>
      </p:sp>
      <p:sp>
        <p:nvSpPr>
          <p:cNvPr id="3" name="Content Placeholder 2"/>
          <p:cNvSpPr>
            <a:spLocks noGrp="1"/>
          </p:cNvSpPr>
          <p:nvPr>
            <p:ph idx="1"/>
          </p:nvPr>
        </p:nvSpPr>
        <p:spPr>
          <a:xfrm>
            <a:off x="914400" y="1509713"/>
            <a:ext cx="10546772" cy="3935412"/>
          </a:xfrm>
        </p:spPr>
        <p:txBody>
          <a:bodyPr>
            <a:normAutofit fontScale="85000" lnSpcReduction="20000"/>
          </a:bodyPr>
          <a:lstStyle/>
          <a:p>
            <a:pPr algn="just"/>
            <a:r>
              <a:rPr lang="en-IN" sz="2400" dirty="0"/>
              <a:t>A </a:t>
            </a:r>
            <a:r>
              <a:rPr lang="en-IN" sz="2400" b="1" dirty="0"/>
              <a:t>buy down</a:t>
            </a:r>
            <a:r>
              <a:rPr lang="en-IN" sz="2400" dirty="0"/>
              <a:t> is a mortgage financing technique where the buyer attempts to obtain a lower interest rate for at least the first few years of the mortgage</a:t>
            </a:r>
          </a:p>
          <a:p>
            <a:pPr algn="just"/>
            <a:r>
              <a:rPr lang="en-IN" sz="2400" dirty="0"/>
              <a:t>A mortgage buy down is essentially paying to have a lower interest rate. You will pay an upfront fee and in return get a lower rate on  your loan. This lower rate is temporary however. </a:t>
            </a:r>
          </a:p>
          <a:p>
            <a:pPr algn="just"/>
            <a:r>
              <a:rPr lang="en-IN" sz="2400" dirty="0"/>
              <a:t>Borrower will take the current rate being offered, perhaps 5.5 percent, and then buy it down to 3.5 percent. The loan will be fixed at 5.5 percent for the entire thirty years, but the first year it will be at 3.5 percent, then the second year it will be 4.5 percent, and then the third year it will expand to the initial rate of 5.5 percent for the rest of the life of the loan. </a:t>
            </a:r>
          </a:p>
          <a:p>
            <a:pPr algn="just"/>
            <a:r>
              <a:rPr lang="en-IN" sz="2400" dirty="0"/>
              <a:t>The difference in the actual interest rate, and the lower rate, must be paid by the buyer or the seller at closing. So a lump sum will be paid and in exchange the buyer has a lower rate for a few years.</a:t>
            </a:r>
          </a:p>
          <a:p>
            <a:pPr algn="just"/>
            <a:r>
              <a:rPr lang="en-IN" sz="2400" dirty="0"/>
              <a:t>Buy down can be a permanent one or temporary one.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67</a:t>
            </a:fld>
            <a:endParaRPr lang="en-US">
              <a:solidFill>
                <a:srgbClr val="000000"/>
              </a:solidFill>
            </a:endParaRPr>
          </a:p>
        </p:txBody>
      </p:sp>
    </p:spTree>
    <p:extLst>
      <p:ext uri="{BB962C8B-B14F-4D97-AF65-F5344CB8AC3E}">
        <p14:creationId xmlns:p14="http://schemas.microsoft.com/office/powerpoint/2010/main" val="40080828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Interest Only Mortgage</a:t>
            </a:r>
            <a:endParaRPr lang="en-IN" dirty="0"/>
          </a:p>
        </p:txBody>
      </p:sp>
      <p:sp>
        <p:nvSpPr>
          <p:cNvPr id="3" name="Content Placeholder 2"/>
          <p:cNvSpPr>
            <a:spLocks noGrp="1"/>
          </p:cNvSpPr>
          <p:nvPr>
            <p:ph idx="1"/>
          </p:nvPr>
        </p:nvSpPr>
        <p:spPr/>
        <p:txBody>
          <a:bodyPr>
            <a:normAutofit lnSpcReduction="10000"/>
          </a:bodyPr>
          <a:lstStyle/>
          <a:p>
            <a:pPr algn="just"/>
            <a:r>
              <a:rPr lang="en-IN" dirty="0"/>
              <a:t>An interest-only loan is a loan in which, for a set term, the borrower pays only the interest on the principal balance, with the principal balance unchanged. At the end of the interest-only term the borrower may enter an interest-only mortgage, pay the principal, or (with some lenders) convert the loan to a principal and interest payment (or amortized) loan at his/her option.</a:t>
            </a:r>
          </a:p>
          <a:p>
            <a:pPr algn="just"/>
            <a:endParaRPr lang="en-IN" dirty="0"/>
          </a:p>
          <a:p>
            <a:pPr algn="just"/>
            <a:r>
              <a:rPr lang="en-IN" dirty="0"/>
              <a:t>In the United States, a five- or ten-year interest-only period is typical. After this time, the principal balance is amortized for the remaining term. In other words, if a borrower had a thirty-year mortgage loan and the first ten years were interest only, at the end of the first ten years, the principal balance would be amortized for the remaining period of twenty years. </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68</a:t>
            </a:fld>
            <a:endParaRPr lang="en-US">
              <a:solidFill>
                <a:srgbClr val="000000"/>
              </a:solidFill>
            </a:endParaRPr>
          </a:p>
        </p:txBody>
      </p:sp>
    </p:spTree>
    <p:extLst>
      <p:ext uri="{BB962C8B-B14F-4D97-AF65-F5344CB8AC3E}">
        <p14:creationId xmlns:p14="http://schemas.microsoft.com/office/powerpoint/2010/main" val="765114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Graduated Payment Mortgage</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IN" sz="2400" dirty="0"/>
              <a:t>A </a:t>
            </a:r>
            <a:r>
              <a:rPr lang="en-IN" sz="2400" b="1" dirty="0"/>
              <a:t>graduated payment mortgage loan</a:t>
            </a:r>
            <a:r>
              <a:rPr lang="en-IN" sz="2400" dirty="0"/>
              <a:t>, often referred to as GPM, is a mortgage with low initial monthly payments which gradually increase over a specified time frame. </a:t>
            </a:r>
          </a:p>
          <a:p>
            <a:pPr algn="just"/>
            <a:endParaRPr lang="en-IN" sz="2400" dirty="0"/>
          </a:p>
          <a:p>
            <a:pPr algn="just"/>
            <a:r>
              <a:rPr lang="en-IN" sz="2400" dirty="0"/>
              <a:t>These plans are mostly geared towards young men and women who cannot afford large payments now, but can realistically expect to do better financially in the future. </a:t>
            </a:r>
          </a:p>
          <a:p>
            <a:pPr algn="just"/>
            <a:endParaRPr lang="en-IN" sz="2400" dirty="0"/>
          </a:p>
          <a:p>
            <a:pPr algn="just"/>
            <a:r>
              <a:rPr lang="en-IN" sz="2400" dirty="0"/>
              <a:t>For instance a medical student who is just about to finish medical school might not have the financial capability to pay for a mortgage loan, but once he graduates, it is more than probable that he will be earning a high income. </a:t>
            </a:r>
          </a:p>
          <a:p>
            <a:pPr algn="just"/>
            <a:endParaRPr lang="en-IN" sz="2400" dirty="0"/>
          </a:p>
          <a:p>
            <a:pPr algn="just"/>
            <a:r>
              <a:rPr lang="en-IN" sz="2400" dirty="0"/>
              <a:t>It is a form of negative amortization loan.</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69</a:t>
            </a:fld>
            <a:endParaRPr lang="en-US">
              <a:solidFill>
                <a:srgbClr val="000000"/>
              </a:solidFill>
            </a:endParaRPr>
          </a:p>
        </p:txBody>
      </p:sp>
    </p:spTree>
    <p:extLst>
      <p:ext uri="{BB962C8B-B14F-4D97-AF65-F5344CB8AC3E}">
        <p14:creationId xmlns:p14="http://schemas.microsoft.com/office/powerpoint/2010/main" val="2674651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9563"/>
            <a:ext cx="7772400" cy="656792"/>
          </a:xfrm>
        </p:spPr>
        <p:txBody>
          <a:bodyPr/>
          <a:lstStyle/>
          <a:p>
            <a:r>
              <a:rPr lang="en-US" b="1" dirty="0"/>
              <a:t>Mortgage Loan Process</a:t>
            </a:r>
            <a:endParaRPr lang="en-IN" b="1" dirty="0"/>
          </a:p>
        </p:txBody>
      </p:sp>
      <p:sp>
        <p:nvSpPr>
          <p:cNvPr id="4" name="Slide Number Placeholder 3"/>
          <p:cNvSpPr>
            <a:spLocks noGrp="1"/>
          </p:cNvSpPr>
          <p:nvPr>
            <p:ph type="sldNum" sz="quarter" idx="10"/>
          </p:nvPr>
        </p:nvSpPr>
        <p:spPr/>
        <p:txBody>
          <a:bodyPr/>
          <a:lstStyle/>
          <a:p>
            <a:pPr>
              <a:defRPr/>
            </a:pPr>
            <a:fld id="{02078D67-9971-4597-979D-CABA3043A3A5}" type="slidenum">
              <a:rPr lang="en-US" smtClean="0"/>
              <a:pPr>
                <a:defRPr/>
              </a:pPr>
              <a:t>7</a:t>
            </a:fld>
            <a:endParaRPr lang="en-US" dirty="0"/>
          </a:p>
        </p:txBody>
      </p:sp>
      <p:grpSp>
        <p:nvGrpSpPr>
          <p:cNvPr id="17" name="Group 16"/>
          <p:cNvGrpSpPr/>
          <p:nvPr/>
        </p:nvGrpSpPr>
        <p:grpSpPr>
          <a:xfrm>
            <a:off x="2677390" y="966356"/>
            <a:ext cx="6050974" cy="4784739"/>
            <a:chOff x="1153390" y="966355"/>
            <a:chExt cx="6050974" cy="4784739"/>
          </a:xfrm>
        </p:grpSpPr>
        <p:sp>
          <p:nvSpPr>
            <p:cNvPr id="6" name="Text Box 11"/>
            <p:cNvSpPr txBox="1">
              <a:spLocks noChangeArrowheads="1"/>
            </p:cNvSpPr>
            <p:nvPr/>
          </p:nvSpPr>
          <p:spPr bwMode="auto">
            <a:xfrm>
              <a:off x="1153390" y="966355"/>
              <a:ext cx="2953858" cy="276999"/>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defRPr kumimoji="1" sz="1200">
                  <a:solidFill>
                    <a:schemeClr val="tx1"/>
                  </a:solidFill>
                  <a:latin typeface="Arial" pitchFamily="34" charset="0"/>
                </a:defRPr>
              </a:lvl1pPr>
              <a:lvl2pPr marL="742950" indent="-285750">
                <a:defRPr kumimoji="1" sz="1200">
                  <a:solidFill>
                    <a:schemeClr val="tx1"/>
                  </a:solidFill>
                  <a:latin typeface="Arial" pitchFamily="34" charset="0"/>
                </a:defRPr>
              </a:lvl2pPr>
              <a:lvl3pPr marL="1143000" indent="-228600">
                <a:defRPr kumimoji="1" sz="1200">
                  <a:solidFill>
                    <a:schemeClr val="tx1"/>
                  </a:solidFill>
                  <a:latin typeface="Arial" pitchFamily="34" charset="0"/>
                </a:defRPr>
              </a:lvl3pPr>
              <a:lvl4pPr marL="1600200" indent="-228600">
                <a:defRPr kumimoji="1" sz="1200">
                  <a:solidFill>
                    <a:schemeClr val="tx1"/>
                  </a:solidFill>
                  <a:latin typeface="Arial" pitchFamily="34" charset="0"/>
                </a:defRPr>
              </a:lvl4pPr>
              <a:lvl5pPr marL="2057400" indent="-228600">
                <a:defRPr kumimoji="1" sz="1200">
                  <a:solidFill>
                    <a:schemeClr val="tx1"/>
                  </a:solidFill>
                  <a:latin typeface="Arial" pitchFamily="34" charset="0"/>
                </a:defRPr>
              </a:lvl5pPr>
              <a:lvl6pPr marL="2514600" indent="-228600" eaLnBrk="0" fontAlgn="base" hangingPunct="0">
                <a:spcBef>
                  <a:spcPct val="0"/>
                </a:spcBef>
                <a:spcAft>
                  <a:spcPct val="0"/>
                </a:spcAft>
                <a:defRPr kumimoji="1" sz="1200">
                  <a:solidFill>
                    <a:schemeClr val="tx1"/>
                  </a:solidFill>
                  <a:latin typeface="Arial" pitchFamily="34" charset="0"/>
                </a:defRPr>
              </a:lvl6pPr>
              <a:lvl7pPr marL="2971800" indent="-228600" eaLnBrk="0" fontAlgn="base" hangingPunct="0">
                <a:spcBef>
                  <a:spcPct val="0"/>
                </a:spcBef>
                <a:spcAft>
                  <a:spcPct val="0"/>
                </a:spcAft>
                <a:defRPr kumimoji="1" sz="1200">
                  <a:solidFill>
                    <a:schemeClr val="tx1"/>
                  </a:solidFill>
                  <a:latin typeface="Arial" pitchFamily="34" charset="0"/>
                </a:defRPr>
              </a:lvl7pPr>
              <a:lvl8pPr marL="3429000" indent="-228600" eaLnBrk="0" fontAlgn="base" hangingPunct="0">
                <a:spcBef>
                  <a:spcPct val="0"/>
                </a:spcBef>
                <a:spcAft>
                  <a:spcPct val="0"/>
                </a:spcAft>
                <a:defRPr kumimoji="1" sz="1200">
                  <a:solidFill>
                    <a:schemeClr val="tx1"/>
                  </a:solidFill>
                  <a:latin typeface="Arial" pitchFamily="34" charset="0"/>
                </a:defRPr>
              </a:lvl8pPr>
              <a:lvl9pPr marL="3886200" indent="-228600" eaLnBrk="0" fontAlgn="base" hangingPunct="0">
                <a:spcBef>
                  <a:spcPct val="0"/>
                </a:spcBef>
                <a:spcAft>
                  <a:spcPct val="0"/>
                </a:spcAft>
                <a:defRPr kumimoji="1" sz="1200">
                  <a:solidFill>
                    <a:schemeClr val="tx1"/>
                  </a:solidFill>
                  <a:latin typeface="Arial" pitchFamily="34" charset="0"/>
                </a:defRPr>
              </a:lvl9pPr>
            </a:lstStyle>
            <a:p>
              <a:pPr>
                <a:spcBef>
                  <a:spcPct val="50000"/>
                </a:spcBef>
                <a:defRPr/>
              </a:pPr>
              <a:r>
                <a:rPr kumimoji="0" lang="en-US" b="1" dirty="0">
                  <a:solidFill>
                    <a:schemeClr val="bg1">
                      <a:lumMod val="95000"/>
                    </a:schemeClr>
                  </a:solidFill>
                </a:rPr>
                <a:t>Borrower (Purchase or Refinance)</a:t>
              </a:r>
            </a:p>
          </p:txBody>
        </p:sp>
        <p:sp>
          <p:nvSpPr>
            <p:cNvPr id="7" name="Text Box 12"/>
            <p:cNvSpPr txBox="1">
              <a:spLocks noChangeArrowheads="1"/>
            </p:cNvSpPr>
            <p:nvPr/>
          </p:nvSpPr>
          <p:spPr bwMode="auto">
            <a:xfrm>
              <a:off x="1153392" y="1508472"/>
              <a:ext cx="2953856" cy="646331"/>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defRPr kumimoji="1" sz="1200">
                  <a:solidFill>
                    <a:schemeClr val="tx1"/>
                  </a:solidFill>
                  <a:latin typeface="Arial" pitchFamily="34" charset="0"/>
                </a:defRPr>
              </a:lvl1pPr>
              <a:lvl2pPr marL="742950" indent="-285750">
                <a:defRPr kumimoji="1" sz="1200">
                  <a:solidFill>
                    <a:schemeClr val="tx1"/>
                  </a:solidFill>
                  <a:latin typeface="Arial" pitchFamily="34" charset="0"/>
                </a:defRPr>
              </a:lvl2pPr>
              <a:lvl3pPr marL="1143000" indent="-228600">
                <a:defRPr kumimoji="1" sz="1200">
                  <a:solidFill>
                    <a:schemeClr val="tx1"/>
                  </a:solidFill>
                  <a:latin typeface="Arial" pitchFamily="34" charset="0"/>
                </a:defRPr>
              </a:lvl3pPr>
              <a:lvl4pPr marL="1600200" indent="-228600">
                <a:defRPr kumimoji="1" sz="1200">
                  <a:solidFill>
                    <a:schemeClr val="tx1"/>
                  </a:solidFill>
                  <a:latin typeface="Arial" pitchFamily="34" charset="0"/>
                </a:defRPr>
              </a:lvl4pPr>
              <a:lvl5pPr marL="2057400" indent="-228600">
                <a:defRPr kumimoji="1" sz="1200">
                  <a:solidFill>
                    <a:schemeClr val="tx1"/>
                  </a:solidFill>
                  <a:latin typeface="Arial" pitchFamily="34" charset="0"/>
                </a:defRPr>
              </a:lvl5pPr>
              <a:lvl6pPr marL="2514600" indent="-228600" eaLnBrk="0" fontAlgn="base" hangingPunct="0">
                <a:spcBef>
                  <a:spcPct val="0"/>
                </a:spcBef>
                <a:spcAft>
                  <a:spcPct val="0"/>
                </a:spcAft>
                <a:defRPr kumimoji="1" sz="1200">
                  <a:solidFill>
                    <a:schemeClr val="tx1"/>
                  </a:solidFill>
                  <a:latin typeface="Arial" pitchFamily="34" charset="0"/>
                </a:defRPr>
              </a:lvl6pPr>
              <a:lvl7pPr marL="2971800" indent="-228600" eaLnBrk="0" fontAlgn="base" hangingPunct="0">
                <a:spcBef>
                  <a:spcPct val="0"/>
                </a:spcBef>
                <a:spcAft>
                  <a:spcPct val="0"/>
                </a:spcAft>
                <a:defRPr kumimoji="1" sz="1200">
                  <a:solidFill>
                    <a:schemeClr val="tx1"/>
                  </a:solidFill>
                  <a:latin typeface="Arial" pitchFamily="34" charset="0"/>
                </a:defRPr>
              </a:lvl7pPr>
              <a:lvl8pPr marL="3429000" indent="-228600" eaLnBrk="0" fontAlgn="base" hangingPunct="0">
                <a:spcBef>
                  <a:spcPct val="0"/>
                </a:spcBef>
                <a:spcAft>
                  <a:spcPct val="0"/>
                </a:spcAft>
                <a:defRPr kumimoji="1" sz="1200">
                  <a:solidFill>
                    <a:schemeClr val="tx1"/>
                  </a:solidFill>
                  <a:latin typeface="Arial" pitchFamily="34" charset="0"/>
                </a:defRPr>
              </a:lvl8pPr>
              <a:lvl9pPr marL="3886200" indent="-228600" eaLnBrk="0" fontAlgn="base" hangingPunct="0">
                <a:spcBef>
                  <a:spcPct val="0"/>
                </a:spcBef>
                <a:spcAft>
                  <a:spcPct val="0"/>
                </a:spcAft>
                <a:defRPr kumimoji="1" sz="1200">
                  <a:solidFill>
                    <a:schemeClr val="tx1"/>
                  </a:solidFill>
                  <a:latin typeface="Arial" pitchFamily="34" charset="0"/>
                </a:defRPr>
              </a:lvl9pPr>
            </a:lstStyle>
            <a:p>
              <a:pPr>
                <a:defRPr/>
              </a:pPr>
              <a:r>
                <a:rPr kumimoji="0" lang="en-US" b="1" dirty="0">
                  <a:solidFill>
                    <a:schemeClr val="bg1">
                      <a:lumMod val="95000"/>
                    </a:schemeClr>
                  </a:solidFill>
                </a:rPr>
                <a:t>Loan Originator </a:t>
              </a:r>
              <a:r>
                <a:rPr kumimoji="0" lang="en-US" dirty="0">
                  <a:solidFill>
                    <a:schemeClr val="bg1">
                      <a:lumMod val="95000"/>
                    </a:schemeClr>
                  </a:solidFill>
                </a:rPr>
                <a:t>(Mortgage Broker)</a:t>
              </a:r>
              <a:r>
                <a:rPr kumimoji="0" lang="en-US" b="1" dirty="0">
                  <a:solidFill>
                    <a:schemeClr val="bg1">
                      <a:lumMod val="95000"/>
                    </a:schemeClr>
                  </a:solidFill>
                </a:rPr>
                <a:t>/Loan Processor </a:t>
              </a:r>
              <a:r>
                <a:rPr kumimoji="0" lang="en-US" dirty="0">
                  <a:solidFill>
                    <a:schemeClr val="bg1">
                      <a:lumMod val="95000"/>
                    </a:schemeClr>
                  </a:solidFill>
                </a:rPr>
                <a:t>( Mortgage Broker)</a:t>
              </a:r>
            </a:p>
          </p:txBody>
        </p:sp>
        <p:sp>
          <p:nvSpPr>
            <p:cNvPr id="8" name="Text Box 13"/>
            <p:cNvSpPr txBox="1">
              <a:spLocks noChangeArrowheads="1"/>
            </p:cNvSpPr>
            <p:nvPr/>
          </p:nvSpPr>
          <p:spPr bwMode="auto">
            <a:xfrm>
              <a:off x="1153390" y="2065891"/>
              <a:ext cx="2953858" cy="46166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defRPr kumimoji="1" sz="1200">
                  <a:solidFill>
                    <a:schemeClr val="tx1"/>
                  </a:solidFill>
                  <a:latin typeface="Arial" pitchFamily="34" charset="0"/>
                </a:defRPr>
              </a:lvl1pPr>
              <a:lvl2pPr marL="742950" indent="-285750">
                <a:defRPr kumimoji="1" sz="1200">
                  <a:solidFill>
                    <a:schemeClr val="tx1"/>
                  </a:solidFill>
                  <a:latin typeface="Arial" pitchFamily="34" charset="0"/>
                </a:defRPr>
              </a:lvl2pPr>
              <a:lvl3pPr marL="1143000" indent="-228600">
                <a:defRPr kumimoji="1" sz="1200">
                  <a:solidFill>
                    <a:schemeClr val="tx1"/>
                  </a:solidFill>
                  <a:latin typeface="Arial" pitchFamily="34" charset="0"/>
                </a:defRPr>
              </a:lvl3pPr>
              <a:lvl4pPr marL="1600200" indent="-228600">
                <a:defRPr kumimoji="1" sz="1200">
                  <a:solidFill>
                    <a:schemeClr val="tx1"/>
                  </a:solidFill>
                  <a:latin typeface="Arial" pitchFamily="34" charset="0"/>
                </a:defRPr>
              </a:lvl4pPr>
              <a:lvl5pPr marL="2057400" indent="-228600">
                <a:defRPr kumimoji="1" sz="1200">
                  <a:solidFill>
                    <a:schemeClr val="tx1"/>
                  </a:solidFill>
                  <a:latin typeface="Arial" pitchFamily="34" charset="0"/>
                </a:defRPr>
              </a:lvl5pPr>
              <a:lvl6pPr marL="2514600" indent="-228600" eaLnBrk="0" fontAlgn="base" hangingPunct="0">
                <a:spcBef>
                  <a:spcPct val="0"/>
                </a:spcBef>
                <a:spcAft>
                  <a:spcPct val="0"/>
                </a:spcAft>
                <a:defRPr kumimoji="1" sz="1200">
                  <a:solidFill>
                    <a:schemeClr val="tx1"/>
                  </a:solidFill>
                  <a:latin typeface="Arial" pitchFamily="34" charset="0"/>
                </a:defRPr>
              </a:lvl6pPr>
              <a:lvl7pPr marL="2971800" indent="-228600" eaLnBrk="0" fontAlgn="base" hangingPunct="0">
                <a:spcBef>
                  <a:spcPct val="0"/>
                </a:spcBef>
                <a:spcAft>
                  <a:spcPct val="0"/>
                </a:spcAft>
                <a:defRPr kumimoji="1" sz="1200">
                  <a:solidFill>
                    <a:schemeClr val="tx1"/>
                  </a:solidFill>
                  <a:latin typeface="Arial" pitchFamily="34" charset="0"/>
                </a:defRPr>
              </a:lvl7pPr>
              <a:lvl8pPr marL="3429000" indent="-228600" eaLnBrk="0" fontAlgn="base" hangingPunct="0">
                <a:spcBef>
                  <a:spcPct val="0"/>
                </a:spcBef>
                <a:spcAft>
                  <a:spcPct val="0"/>
                </a:spcAft>
                <a:defRPr kumimoji="1" sz="1200">
                  <a:solidFill>
                    <a:schemeClr val="tx1"/>
                  </a:solidFill>
                  <a:latin typeface="Arial" pitchFamily="34" charset="0"/>
                </a:defRPr>
              </a:lvl8pPr>
              <a:lvl9pPr marL="3886200" indent="-228600" eaLnBrk="0" fontAlgn="base" hangingPunct="0">
                <a:spcBef>
                  <a:spcPct val="0"/>
                </a:spcBef>
                <a:spcAft>
                  <a:spcPct val="0"/>
                </a:spcAft>
                <a:defRPr kumimoji="1" sz="1200">
                  <a:solidFill>
                    <a:schemeClr val="tx1"/>
                  </a:solidFill>
                  <a:latin typeface="Arial" pitchFamily="34" charset="0"/>
                </a:defRPr>
              </a:lvl9pPr>
            </a:lstStyle>
            <a:p>
              <a:pPr>
                <a:defRPr/>
              </a:pPr>
              <a:r>
                <a:rPr kumimoji="0" lang="en-US" b="1">
                  <a:solidFill>
                    <a:schemeClr val="bg1">
                      <a:lumMod val="95000"/>
                    </a:schemeClr>
                  </a:solidFill>
                </a:rPr>
                <a:t>Loan Underwriter</a:t>
              </a:r>
            </a:p>
            <a:p>
              <a:pPr>
                <a:defRPr/>
              </a:pPr>
              <a:r>
                <a:rPr kumimoji="0" lang="en-US">
                  <a:solidFill>
                    <a:schemeClr val="bg1">
                      <a:lumMod val="95000"/>
                    </a:schemeClr>
                  </a:solidFill>
                </a:rPr>
                <a:t>(Mortgage Banker)</a:t>
              </a:r>
            </a:p>
          </p:txBody>
        </p:sp>
        <p:sp>
          <p:nvSpPr>
            <p:cNvPr id="9" name="Text Box 14"/>
            <p:cNvSpPr txBox="1">
              <a:spLocks noChangeArrowheads="1"/>
            </p:cNvSpPr>
            <p:nvPr/>
          </p:nvSpPr>
          <p:spPr bwMode="auto">
            <a:xfrm>
              <a:off x="1153390" y="2566629"/>
              <a:ext cx="2953858" cy="46166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defRPr kumimoji="1" sz="1200">
                  <a:solidFill>
                    <a:schemeClr val="tx1"/>
                  </a:solidFill>
                  <a:latin typeface="Arial" pitchFamily="34" charset="0"/>
                </a:defRPr>
              </a:lvl1pPr>
              <a:lvl2pPr marL="742950" indent="-285750">
                <a:defRPr kumimoji="1" sz="1200">
                  <a:solidFill>
                    <a:schemeClr val="tx1"/>
                  </a:solidFill>
                  <a:latin typeface="Arial" pitchFamily="34" charset="0"/>
                </a:defRPr>
              </a:lvl2pPr>
              <a:lvl3pPr marL="1143000" indent="-228600">
                <a:defRPr kumimoji="1" sz="1200">
                  <a:solidFill>
                    <a:schemeClr val="tx1"/>
                  </a:solidFill>
                  <a:latin typeface="Arial" pitchFamily="34" charset="0"/>
                </a:defRPr>
              </a:lvl3pPr>
              <a:lvl4pPr marL="1600200" indent="-228600">
                <a:defRPr kumimoji="1" sz="1200">
                  <a:solidFill>
                    <a:schemeClr val="tx1"/>
                  </a:solidFill>
                  <a:latin typeface="Arial" pitchFamily="34" charset="0"/>
                </a:defRPr>
              </a:lvl4pPr>
              <a:lvl5pPr marL="2057400" indent="-228600">
                <a:defRPr kumimoji="1" sz="1200">
                  <a:solidFill>
                    <a:schemeClr val="tx1"/>
                  </a:solidFill>
                  <a:latin typeface="Arial" pitchFamily="34" charset="0"/>
                </a:defRPr>
              </a:lvl5pPr>
              <a:lvl6pPr marL="2514600" indent="-228600" eaLnBrk="0" fontAlgn="base" hangingPunct="0">
                <a:spcBef>
                  <a:spcPct val="0"/>
                </a:spcBef>
                <a:spcAft>
                  <a:spcPct val="0"/>
                </a:spcAft>
                <a:defRPr kumimoji="1" sz="1200">
                  <a:solidFill>
                    <a:schemeClr val="tx1"/>
                  </a:solidFill>
                  <a:latin typeface="Arial" pitchFamily="34" charset="0"/>
                </a:defRPr>
              </a:lvl6pPr>
              <a:lvl7pPr marL="2971800" indent="-228600" eaLnBrk="0" fontAlgn="base" hangingPunct="0">
                <a:spcBef>
                  <a:spcPct val="0"/>
                </a:spcBef>
                <a:spcAft>
                  <a:spcPct val="0"/>
                </a:spcAft>
                <a:defRPr kumimoji="1" sz="1200">
                  <a:solidFill>
                    <a:schemeClr val="tx1"/>
                  </a:solidFill>
                  <a:latin typeface="Arial" pitchFamily="34" charset="0"/>
                </a:defRPr>
              </a:lvl7pPr>
              <a:lvl8pPr marL="3429000" indent="-228600" eaLnBrk="0" fontAlgn="base" hangingPunct="0">
                <a:spcBef>
                  <a:spcPct val="0"/>
                </a:spcBef>
                <a:spcAft>
                  <a:spcPct val="0"/>
                </a:spcAft>
                <a:defRPr kumimoji="1" sz="1200">
                  <a:solidFill>
                    <a:schemeClr val="tx1"/>
                  </a:solidFill>
                  <a:latin typeface="Arial" pitchFamily="34" charset="0"/>
                </a:defRPr>
              </a:lvl8pPr>
              <a:lvl9pPr marL="3886200" indent="-228600" eaLnBrk="0" fontAlgn="base" hangingPunct="0">
                <a:spcBef>
                  <a:spcPct val="0"/>
                </a:spcBef>
                <a:spcAft>
                  <a:spcPct val="0"/>
                </a:spcAft>
                <a:defRPr kumimoji="1" sz="1200">
                  <a:solidFill>
                    <a:schemeClr val="tx1"/>
                  </a:solidFill>
                  <a:latin typeface="Arial" pitchFamily="34" charset="0"/>
                </a:defRPr>
              </a:lvl9pPr>
            </a:lstStyle>
            <a:p>
              <a:pPr>
                <a:defRPr/>
              </a:pPr>
              <a:r>
                <a:rPr kumimoji="0" lang="en-US" b="1" dirty="0">
                  <a:solidFill>
                    <a:schemeClr val="bg1">
                      <a:lumMod val="95000"/>
                    </a:schemeClr>
                  </a:solidFill>
                </a:rPr>
                <a:t>Funder/Closer</a:t>
              </a:r>
            </a:p>
            <a:p>
              <a:pPr>
                <a:defRPr/>
              </a:pPr>
              <a:r>
                <a:rPr kumimoji="0" lang="en-US" dirty="0">
                  <a:solidFill>
                    <a:schemeClr val="bg1">
                      <a:lumMod val="95000"/>
                    </a:schemeClr>
                  </a:solidFill>
                </a:rPr>
                <a:t>(Mortgage Banker)</a:t>
              </a:r>
            </a:p>
          </p:txBody>
        </p:sp>
        <p:sp>
          <p:nvSpPr>
            <p:cNvPr id="10" name="Text Box 15"/>
            <p:cNvSpPr txBox="1">
              <a:spLocks noChangeArrowheads="1"/>
            </p:cNvSpPr>
            <p:nvPr/>
          </p:nvSpPr>
          <p:spPr bwMode="auto">
            <a:xfrm>
              <a:off x="1153390" y="3167514"/>
              <a:ext cx="2953857" cy="276999"/>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defRPr kumimoji="1" sz="1200">
                  <a:solidFill>
                    <a:schemeClr val="tx1"/>
                  </a:solidFill>
                  <a:latin typeface="Arial" pitchFamily="34" charset="0"/>
                </a:defRPr>
              </a:lvl1pPr>
              <a:lvl2pPr marL="742950" indent="-285750">
                <a:defRPr kumimoji="1" sz="1200">
                  <a:solidFill>
                    <a:schemeClr val="tx1"/>
                  </a:solidFill>
                  <a:latin typeface="Arial" pitchFamily="34" charset="0"/>
                </a:defRPr>
              </a:lvl2pPr>
              <a:lvl3pPr marL="1143000" indent="-228600">
                <a:defRPr kumimoji="1" sz="1200">
                  <a:solidFill>
                    <a:schemeClr val="tx1"/>
                  </a:solidFill>
                  <a:latin typeface="Arial" pitchFamily="34" charset="0"/>
                </a:defRPr>
              </a:lvl3pPr>
              <a:lvl4pPr marL="1600200" indent="-228600">
                <a:defRPr kumimoji="1" sz="1200">
                  <a:solidFill>
                    <a:schemeClr val="tx1"/>
                  </a:solidFill>
                  <a:latin typeface="Arial" pitchFamily="34" charset="0"/>
                </a:defRPr>
              </a:lvl4pPr>
              <a:lvl5pPr marL="2057400" indent="-228600">
                <a:defRPr kumimoji="1" sz="1200">
                  <a:solidFill>
                    <a:schemeClr val="tx1"/>
                  </a:solidFill>
                  <a:latin typeface="Arial" pitchFamily="34" charset="0"/>
                </a:defRPr>
              </a:lvl5pPr>
              <a:lvl6pPr marL="2514600" indent="-228600" eaLnBrk="0" fontAlgn="base" hangingPunct="0">
                <a:spcBef>
                  <a:spcPct val="0"/>
                </a:spcBef>
                <a:spcAft>
                  <a:spcPct val="0"/>
                </a:spcAft>
                <a:defRPr kumimoji="1" sz="1200">
                  <a:solidFill>
                    <a:schemeClr val="tx1"/>
                  </a:solidFill>
                  <a:latin typeface="Arial" pitchFamily="34" charset="0"/>
                </a:defRPr>
              </a:lvl6pPr>
              <a:lvl7pPr marL="2971800" indent="-228600" eaLnBrk="0" fontAlgn="base" hangingPunct="0">
                <a:spcBef>
                  <a:spcPct val="0"/>
                </a:spcBef>
                <a:spcAft>
                  <a:spcPct val="0"/>
                </a:spcAft>
                <a:defRPr kumimoji="1" sz="1200">
                  <a:solidFill>
                    <a:schemeClr val="tx1"/>
                  </a:solidFill>
                  <a:latin typeface="Arial" pitchFamily="34" charset="0"/>
                </a:defRPr>
              </a:lvl7pPr>
              <a:lvl8pPr marL="3429000" indent="-228600" eaLnBrk="0" fontAlgn="base" hangingPunct="0">
                <a:spcBef>
                  <a:spcPct val="0"/>
                </a:spcBef>
                <a:spcAft>
                  <a:spcPct val="0"/>
                </a:spcAft>
                <a:defRPr kumimoji="1" sz="1200">
                  <a:solidFill>
                    <a:schemeClr val="tx1"/>
                  </a:solidFill>
                  <a:latin typeface="Arial" pitchFamily="34" charset="0"/>
                </a:defRPr>
              </a:lvl8pPr>
              <a:lvl9pPr marL="3886200" indent="-228600" eaLnBrk="0" fontAlgn="base" hangingPunct="0">
                <a:spcBef>
                  <a:spcPct val="0"/>
                </a:spcBef>
                <a:spcAft>
                  <a:spcPct val="0"/>
                </a:spcAft>
                <a:defRPr kumimoji="1" sz="1200">
                  <a:solidFill>
                    <a:schemeClr val="tx1"/>
                  </a:solidFill>
                  <a:latin typeface="Arial" pitchFamily="34" charset="0"/>
                </a:defRPr>
              </a:lvl9pPr>
            </a:lstStyle>
            <a:p>
              <a:pPr>
                <a:defRPr/>
              </a:pPr>
              <a:r>
                <a:rPr kumimoji="0" lang="en-US" b="1" dirty="0">
                  <a:solidFill>
                    <a:schemeClr val="bg1">
                      <a:lumMod val="95000"/>
                    </a:schemeClr>
                  </a:solidFill>
                </a:rPr>
                <a:t>Custodian </a:t>
              </a:r>
              <a:r>
                <a:rPr kumimoji="0" lang="en-US" dirty="0">
                  <a:solidFill>
                    <a:schemeClr val="bg1">
                      <a:lumMod val="95000"/>
                    </a:schemeClr>
                  </a:solidFill>
                </a:rPr>
                <a:t>(Warehouse Bank)</a:t>
              </a:r>
            </a:p>
          </p:txBody>
        </p:sp>
        <p:sp>
          <p:nvSpPr>
            <p:cNvPr id="11" name="Text Box 16"/>
            <p:cNvSpPr txBox="1">
              <a:spLocks noChangeArrowheads="1"/>
            </p:cNvSpPr>
            <p:nvPr/>
          </p:nvSpPr>
          <p:spPr bwMode="auto">
            <a:xfrm>
              <a:off x="1153392" y="3657125"/>
              <a:ext cx="2953855" cy="46166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defRPr kumimoji="1" sz="1200">
                  <a:solidFill>
                    <a:schemeClr val="tx1"/>
                  </a:solidFill>
                  <a:latin typeface="Arial" pitchFamily="34" charset="0"/>
                </a:defRPr>
              </a:lvl1pPr>
              <a:lvl2pPr marL="742950" indent="-285750">
                <a:defRPr kumimoji="1" sz="1200">
                  <a:solidFill>
                    <a:schemeClr val="tx1"/>
                  </a:solidFill>
                  <a:latin typeface="Arial" pitchFamily="34" charset="0"/>
                </a:defRPr>
              </a:lvl2pPr>
              <a:lvl3pPr marL="1143000" indent="-228600">
                <a:defRPr kumimoji="1" sz="1200">
                  <a:solidFill>
                    <a:schemeClr val="tx1"/>
                  </a:solidFill>
                  <a:latin typeface="Arial" pitchFamily="34" charset="0"/>
                </a:defRPr>
              </a:lvl3pPr>
              <a:lvl4pPr marL="1600200" indent="-228600">
                <a:defRPr kumimoji="1" sz="1200">
                  <a:solidFill>
                    <a:schemeClr val="tx1"/>
                  </a:solidFill>
                  <a:latin typeface="Arial" pitchFamily="34" charset="0"/>
                </a:defRPr>
              </a:lvl4pPr>
              <a:lvl5pPr marL="2057400" indent="-228600">
                <a:defRPr kumimoji="1" sz="1200">
                  <a:solidFill>
                    <a:schemeClr val="tx1"/>
                  </a:solidFill>
                  <a:latin typeface="Arial" pitchFamily="34" charset="0"/>
                </a:defRPr>
              </a:lvl5pPr>
              <a:lvl6pPr marL="2514600" indent="-228600" eaLnBrk="0" fontAlgn="base" hangingPunct="0">
                <a:spcBef>
                  <a:spcPct val="0"/>
                </a:spcBef>
                <a:spcAft>
                  <a:spcPct val="0"/>
                </a:spcAft>
                <a:defRPr kumimoji="1" sz="1200">
                  <a:solidFill>
                    <a:schemeClr val="tx1"/>
                  </a:solidFill>
                  <a:latin typeface="Arial" pitchFamily="34" charset="0"/>
                </a:defRPr>
              </a:lvl6pPr>
              <a:lvl7pPr marL="2971800" indent="-228600" eaLnBrk="0" fontAlgn="base" hangingPunct="0">
                <a:spcBef>
                  <a:spcPct val="0"/>
                </a:spcBef>
                <a:spcAft>
                  <a:spcPct val="0"/>
                </a:spcAft>
                <a:defRPr kumimoji="1" sz="1200">
                  <a:solidFill>
                    <a:schemeClr val="tx1"/>
                  </a:solidFill>
                  <a:latin typeface="Arial" pitchFamily="34" charset="0"/>
                </a:defRPr>
              </a:lvl7pPr>
              <a:lvl8pPr marL="3429000" indent="-228600" eaLnBrk="0" fontAlgn="base" hangingPunct="0">
                <a:spcBef>
                  <a:spcPct val="0"/>
                </a:spcBef>
                <a:spcAft>
                  <a:spcPct val="0"/>
                </a:spcAft>
                <a:defRPr kumimoji="1" sz="1200">
                  <a:solidFill>
                    <a:schemeClr val="tx1"/>
                  </a:solidFill>
                  <a:latin typeface="Arial" pitchFamily="34" charset="0"/>
                </a:defRPr>
              </a:lvl8pPr>
              <a:lvl9pPr marL="3886200" indent="-228600" eaLnBrk="0" fontAlgn="base" hangingPunct="0">
                <a:spcBef>
                  <a:spcPct val="0"/>
                </a:spcBef>
                <a:spcAft>
                  <a:spcPct val="0"/>
                </a:spcAft>
                <a:defRPr kumimoji="1" sz="1200">
                  <a:solidFill>
                    <a:schemeClr val="tx1"/>
                  </a:solidFill>
                  <a:latin typeface="Arial" pitchFamily="34" charset="0"/>
                </a:defRPr>
              </a:lvl9pPr>
            </a:lstStyle>
            <a:p>
              <a:pPr>
                <a:defRPr/>
              </a:pPr>
              <a:r>
                <a:rPr kumimoji="0" lang="en-US" b="1" dirty="0">
                  <a:solidFill>
                    <a:schemeClr val="bg1">
                      <a:lumMod val="95000"/>
                    </a:schemeClr>
                  </a:solidFill>
                </a:rPr>
                <a:t>Loan Delivery Shipper</a:t>
              </a:r>
            </a:p>
            <a:p>
              <a:pPr>
                <a:defRPr/>
              </a:pPr>
              <a:r>
                <a:rPr kumimoji="0" lang="en-US" dirty="0">
                  <a:solidFill>
                    <a:schemeClr val="bg1">
                      <a:lumMod val="95000"/>
                    </a:schemeClr>
                  </a:solidFill>
                </a:rPr>
                <a:t>(Mortgage Banker)</a:t>
              </a:r>
            </a:p>
          </p:txBody>
        </p:sp>
        <p:sp>
          <p:nvSpPr>
            <p:cNvPr id="12" name="Text Box 17"/>
            <p:cNvSpPr txBox="1">
              <a:spLocks noChangeArrowheads="1"/>
            </p:cNvSpPr>
            <p:nvPr/>
          </p:nvSpPr>
          <p:spPr bwMode="auto">
            <a:xfrm>
              <a:off x="1153392" y="4335903"/>
              <a:ext cx="2953855" cy="46166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defRPr kumimoji="1" sz="1200">
                  <a:solidFill>
                    <a:schemeClr val="tx1"/>
                  </a:solidFill>
                  <a:latin typeface="Arial" pitchFamily="34" charset="0"/>
                </a:defRPr>
              </a:lvl1pPr>
              <a:lvl2pPr marL="742950" indent="-285750">
                <a:defRPr kumimoji="1" sz="1200">
                  <a:solidFill>
                    <a:schemeClr val="tx1"/>
                  </a:solidFill>
                  <a:latin typeface="Arial" pitchFamily="34" charset="0"/>
                </a:defRPr>
              </a:lvl2pPr>
              <a:lvl3pPr marL="1143000" indent="-228600">
                <a:defRPr kumimoji="1" sz="1200">
                  <a:solidFill>
                    <a:schemeClr val="tx1"/>
                  </a:solidFill>
                  <a:latin typeface="Arial" pitchFamily="34" charset="0"/>
                </a:defRPr>
              </a:lvl3pPr>
              <a:lvl4pPr marL="1600200" indent="-228600">
                <a:defRPr kumimoji="1" sz="1200">
                  <a:solidFill>
                    <a:schemeClr val="tx1"/>
                  </a:solidFill>
                  <a:latin typeface="Arial" pitchFamily="34" charset="0"/>
                </a:defRPr>
              </a:lvl4pPr>
              <a:lvl5pPr marL="2057400" indent="-228600">
                <a:defRPr kumimoji="1" sz="1200">
                  <a:solidFill>
                    <a:schemeClr val="tx1"/>
                  </a:solidFill>
                  <a:latin typeface="Arial" pitchFamily="34" charset="0"/>
                </a:defRPr>
              </a:lvl5pPr>
              <a:lvl6pPr marL="2514600" indent="-228600" eaLnBrk="0" fontAlgn="base" hangingPunct="0">
                <a:spcBef>
                  <a:spcPct val="0"/>
                </a:spcBef>
                <a:spcAft>
                  <a:spcPct val="0"/>
                </a:spcAft>
                <a:defRPr kumimoji="1" sz="1200">
                  <a:solidFill>
                    <a:schemeClr val="tx1"/>
                  </a:solidFill>
                  <a:latin typeface="Arial" pitchFamily="34" charset="0"/>
                </a:defRPr>
              </a:lvl6pPr>
              <a:lvl7pPr marL="2971800" indent="-228600" eaLnBrk="0" fontAlgn="base" hangingPunct="0">
                <a:spcBef>
                  <a:spcPct val="0"/>
                </a:spcBef>
                <a:spcAft>
                  <a:spcPct val="0"/>
                </a:spcAft>
                <a:defRPr kumimoji="1" sz="1200">
                  <a:solidFill>
                    <a:schemeClr val="tx1"/>
                  </a:solidFill>
                  <a:latin typeface="Arial" pitchFamily="34" charset="0"/>
                </a:defRPr>
              </a:lvl7pPr>
              <a:lvl8pPr marL="3429000" indent="-228600" eaLnBrk="0" fontAlgn="base" hangingPunct="0">
                <a:spcBef>
                  <a:spcPct val="0"/>
                </a:spcBef>
                <a:spcAft>
                  <a:spcPct val="0"/>
                </a:spcAft>
                <a:defRPr kumimoji="1" sz="1200">
                  <a:solidFill>
                    <a:schemeClr val="tx1"/>
                  </a:solidFill>
                  <a:latin typeface="Arial" pitchFamily="34" charset="0"/>
                </a:defRPr>
              </a:lvl8pPr>
              <a:lvl9pPr marL="3886200" indent="-228600" eaLnBrk="0" fontAlgn="base" hangingPunct="0">
                <a:spcBef>
                  <a:spcPct val="0"/>
                </a:spcBef>
                <a:spcAft>
                  <a:spcPct val="0"/>
                </a:spcAft>
                <a:defRPr kumimoji="1" sz="1200">
                  <a:solidFill>
                    <a:schemeClr val="tx1"/>
                  </a:solidFill>
                  <a:latin typeface="Arial" pitchFamily="34" charset="0"/>
                </a:defRPr>
              </a:lvl9pPr>
            </a:lstStyle>
            <a:p>
              <a:pPr>
                <a:defRPr/>
              </a:pPr>
              <a:r>
                <a:rPr kumimoji="0" lang="en-US" b="1" dirty="0">
                  <a:solidFill>
                    <a:schemeClr val="bg1">
                      <a:lumMod val="95000"/>
                    </a:schemeClr>
                  </a:solidFill>
                </a:rPr>
                <a:t>Secondary Market </a:t>
              </a:r>
              <a:r>
                <a:rPr kumimoji="0" lang="en-US" dirty="0">
                  <a:solidFill>
                    <a:schemeClr val="bg1">
                      <a:lumMod val="95000"/>
                    </a:schemeClr>
                  </a:solidFill>
                </a:rPr>
                <a:t>(Fannie Mae, Freddie Mac, GNMA, or Private</a:t>
              </a:r>
            </a:p>
          </p:txBody>
        </p:sp>
        <p:sp>
          <p:nvSpPr>
            <p:cNvPr id="13" name="Text Box 18"/>
            <p:cNvSpPr txBox="1">
              <a:spLocks noChangeArrowheads="1"/>
            </p:cNvSpPr>
            <p:nvPr/>
          </p:nvSpPr>
          <p:spPr bwMode="auto">
            <a:xfrm>
              <a:off x="1171128" y="4920097"/>
              <a:ext cx="2936120" cy="830997"/>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lvl1pPr>
                <a:defRPr kumimoji="1" sz="1200">
                  <a:solidFill>
                    <a:schemeClr val="tx1"/>
                  </a:solidFill>
                  <a:latin typeface="Arial" pitchFamily="34" charset="0"/>
                </a:defRPr>
              </a:lvl1pPr>
              <a:lvl2pPr marL="742950" indent="-285750">
                <a:defRPr kumimoji="1" sz="1200">
                  <a:solidFill>
                    <a:schemeClr val="tx1"/>
                  </a:solidFill>
                  <a:latin typeface="Arial" pitchFamily="34" charset="0"/>
                </a:defRPr>
              </a:lvl2pPr>
              <a:lvl3pPr marL="1143000" indent="-228600">
                <a:defRPr kumimoji="1" sz="1200">
                  <a:solidFill>
                    <a:schemeClr val="tx1"/>
                  </a:solidFill>
                  <a:latin typeface="Arial" pitchFamily="34" charset="0"/>
                </a:defRPr>
              </a:lvl3pPr>
              <a:lvl4pPr marL="1600200" indent="-228600">
                <a:defRPr kumimoji="1" sz="1200">
                  <a:solidFill>
                    <a:schemeClr val="tx1"/>
                  </a:solidFill>
                  <a:latin typeface="Arial" pitchFamily="34" charset="0"/>
                </a:defRPr>
              </a:lvl4pPr>
              <a:lvl5pPr marL="2057400" indent="-228600">
                <a:defRPr kumimoji="1" sz="1200">
                  <a:solidFill>
                    <a:schemeClr val="tx1"/>
                  </a:solidFill>
                  <a:latin typeface="Arial" pitchFamily="34" charset="0"/>
                </a:defRPr>
              </a:lvl5pPr>
              <a:lvl6pPr marL="2514600" indent="-228600" eaLnBrk="0" fontAlgn="base" hangingPunct="0">
                <a:spcBef>
                  <a:spcPct val="0"/>
                </a:spcBef>
                <a:spcAft>
                  <a:spcPct val="0"/>
                </a:spcAft>
                <a:defRPr kumimoji="1" sz="1200">
                  <a:solidFill>
                    <a:schemeClr val="tx1"/>
                  </a:solidFill>
                  <a:latin typeface="Arial" pitchFamily="34" charset="0"/>
                </a:defRPr>
              </a:lvl6pPr>
              <a:lvl7pPr marL="2971800" indent="-228600" eaLnBrk="0" fontAlgn="base" hangingPunct="0">
                <a:spcBef>
                  <a:spcPct val="0"/>
                </a:spcBef>
                <a:spcAft>
                  <a:spcPct val="0"/>
                </a:spcAft>
                <a:defRPr kumimoji="1" sz="1200">
                  <a:solidFill>
                    <a:schemeClr val="tx1"/>
                  </a:solidFill>
                  <a:latin typeface="Arial" pitchFamily="34" charset="0"/>
                </a:defRPr>
              </a:lvl7pPr>
              <a:lvl8pPr marL="3429000" indent="-228600" eaLnBrk="0" fontAlgn="base" hangingPunct="0">
                <a:spcBef>
                  <a:spcPct val="0"/>
                </a:spcBef>
                <a:spcAft>
                  <a:spcPct val="0"/>
                </a:spcAft>
                <a:defRPr kumimoji="1" sz="1200">
                  <a:solidFill>
                    <a:schemeClr val="tx1"/>
                  </a:solidFill>
                  <a:latin typeface="Arial" pitchFamily="34" charset="0"/>
                </a:defRPr>
              </a:lvl8pPr>
              <a:lvl9pPr marL="3886200" indent="-228600" eaLnBrk="0" fontAlgn="base" hangingPunct="0">
                <a:spcBef>
                  <a:spcPct val="0"/>
                </a:spcBef>
                <a:spcAft>
                  <a:spcPct val="0"/>
                </a:spcAft>
                <a:defRPr kumimoji="1" sz="1200">
                  <a:solidFill>
                    <a:schemeClr val="tx1"/>
                  </a:solidFill>
                  <a:latin typeface="Arial" pitchFamily="34" charset="0"/>
                </a:defRPr>
              </a:lvl9pPr>
            </a:lstStyle>
            <a:p>
              <a:pPr>
                <a:defRPr/>
              </a:pPr>
              <a:r>
                <a:rPr kumimoji="0" lang="en-US" b="1" dirty="0">
                  <a:solidFill>
                    <a:schemeClr val="bg1">
                      <a:lumMod val="95000"/>
                    </a:schemeClr>
                  </a:solidFill>
                </a:rPr>
                <a:t>Source of Money </a:t>
              </a:r>
              <a:r>
                <a:rPr kumimoji="0" lang="en-US" dirty="0">
                  <a:solidFill>
                    <a:schemeClr val="bg1">
                      <a:lumMod val="95000"/>
                    </a:schemeClr>
                  </a:solidFill>
                </a:rPr>
                <a:t>(Wall Street, Insurance Company, Bank, Portfolio, S/L, Pension Fund, Mutual Fund, or Individual)</a:t>
              </a:r>
            </a:p>
          </p:txBody>
        </p:sp>
        <p:sp>
          <p:nvSpPr>
            <p:cNvPr id="14" name="Line 19"/>
            <p:cNvSpPr>
              <a:spLocks noChangeShapeType="1"/>
            </p:cNvSpPr>
            <p:nvPr/>
          </p:nvSpPr>
          <p:spPr bwMode="auto">
            <a:xfrm flipV="1">
              <a:off x="4107248" y="3354168"/>
              <a:ext cx="1809971" cy="2006856"/>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defRPr/>
              </a:pPr>
              <a:endParaRPr lang="en-US">
                <a:solidFill>
                  <a:schemeClr val="bg1">
                    <a:lumMod val="95000"/>
                  </a:schemeClr>
                </a:solidFill>
              </a:endParaRPr>
            </a:p>
          </p:txBody>
        </p:sp>
        <p:sp>
          <p:nvSpPr>
            <p:cNvPr id="15" name="Line 21"/>
            <p:cNvSpPr>
              <a:spLocks noChangeShapeType="1"/>
            </p:cNvSpPr>
            <p:nvPr/>
          </p:nvSpPr>
          <p:spPr bwMode="auto">
            <a:xfrm>
              <a:off x="4107248" y="1066504"/>
              <a:ext cx="1806970" cy="1679476"/>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pPr>
                <a:defRPr/>
              </a:pPr>
              <a:endParaRPr lang="en-US">
                <a:solidFill>
                  <a:schemeClr val="bg1">
                    <a:lumMod val="95000"/>
                  </a:schemeClr>
                </a:solidFill>
              </a:endParaRPr>
            </a:p>
          </p:txBody>
        </p:sp>
        <p:sp>
          <p:nvSpPr>
            <p:cNvPr id="16" name="Text Box 22"/>
            <p:cNvSpPr txBox="1">
              <a:spLocks noChangeArrowheads="1"/>
            </p:cNvSpPr>
            <p:nvPr/>
          </p:nvSpPr>
          <p:spPr bwMode="auto">
            <a:xfrm>
              <a:off x="5187828" y="2766924"/>
              <a:ext cx="2016536" cy="646331"/>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defRPr kumimoji="1" sz="1200">
                  <a:solidFill>
                    <a:schemeClr val="tx1"/>
                  </a:solidFill>
                  <a:latin typeface="Arial" pitchFamily="34" charset="0"/>
                </a:defRPr>
              </a:lvl1pPr>
              <a:lvl2pPr marL="742950" indent="-285750">
                <a:defRPr kumimoji="1" sz="1200">
                  <a:solidFill>
                    <a:schemeClr val="tx1"/>
                  </a:solidFill>
                  <a:latin typeface="Arial" pitchFamily="34" charset="0"/>
                </a:defRPr>
              </a:lvl2pPr>
              <a:lvl3pPr marL="1143000" indent="-228600">
                <a:defRPr kumimoji="1" sz="1200">
                  <a:solidFill>
                    <a:schemeClr val="tx1"/>
                  </a:solidFill>
                  <a:latin typeface="Arial" pitchFamily="34" charset="0"/>
                </a:defRPr>
              </a:lvl3pPr>
              <a:lvl4pPr marL="1600200" indent="-228600">
                <a:defRPr kumimoji="1" sz="1200">
                  <a:solidFill>
                    <a:schemeClr val="tx1"/>
                  </a:solidFill>
                  <a:latin typeface="Arial" pitchFamily="34" charset="0"/>
                </a:defRPr>
              </a:lvl4pPr>
              <a:lvl5pPr marL="2057400" indent="-228600">
                <a:defRPr kumimoji="1" sz="1200">
                  <a:solidFill>
                    <a:schemeClr val="tx1"/>
                  </a:solidFill>
                  <a:latin typeface="Arial" pitchFamily="34" charset="0"/>
                </a:defRPr>
              </a:lvl5pPr>
              <a:lvl6pPr marL="2514600" indent="-228600" eaLnBrk="0" fontAlgn="base" hangingPunct="0">
                <a:spcBef>
                  <a:spcPct val="0"/>
                </a:spcBef>
                <a:spcAft>
                  <a:spcPct val="0"/>
                </a:spcAft>
                <a:defRPr kumimoji="1" sz="1200">
                  <a:solidFill>
                    <a:schemeClr val="tx1"/>
                  </a:solidFill>
                  <a:latin typeface="Arial" pitchFamily="34" charset="0"/>
                </a:defRPr>
              </a:lvl6pPr>
              <a:lvl7pPr marL="2971800" indent="-228600" eaLnBrk="0" fontAlgn="base" hangingPunct="0">
                <a:spcBef>
                  <a:spcPct val="0"/>
                </a:spcBef>
                <a:spcAft>
                  <a:spcPct val="0"/>
                </a:spcAft>
                <a:defRPr kumimoji="1" sz="1200">
                  <a:solidFill>
                    <a:schemeClr val="tx1"/>
                  </a:solidFill>
                  <a:latin typeface="Arial" pitchFamily="34" charset="0"/>
                </a:defRPr>
              </a:lvl7pPr>
              <a:lvl8pPr marL="3429000" indent="-228600" eaLnBrk="0" fontAlgn="base" hangingPunct="0">
                <a:spcBef>
                  <a:spcPct val="0"/>
                </a:spcBef>
                <a:spcAft>
                  <a:spcPct val="0"/>
                </a:spcAft>
                <a:defRPr kumimoji="1" sz="1200">
                  <a:solidFill>
                    <a:schemeClr val="tx1"/>
                  </a:solidFill>
                  <a:latin typeface="Arial" pitchFamily="34" charset="0"/>
                </a:defRPr>
              </a:lvl8pPr>
              <a:lvl9pPr marL="3886200" indent="-228600" eaLnBrk="0" fontAlgn="base" hangingPunct="0">
                <a:spcBef>
                  <a:spcPct val="0"/>
                </a:spcBef>
                <a:spcAft>
                  <a:spcPct val="0"/>
                </a:spcAft>
                <a:defRPr kumimoji="1" sz="1200">
                  <a:solidFill>
                    <a:schemeClr val="tx1"/>
                  </a:solidFill>
                  <a:latin typeface="Arial" pitchFamily="34" charset="0"/>
                </a:defRPr>
              </a:lvl9pPr>
            </a:lstStyle>
            <a:p>
              <a:pPr>
                <a:defRPr/>
              </a:pPr>
              <a:r>
                <a:rPr kumimoji="0" lang="en-US" b="1" dirty="0">
                  <a:solidFill>
                    <a:schemeClr val="bg1">
                      <a:lumMod val="95000"/>
                    </a:schemeClr>
                  </a:solidFill>
                </a:rPr>
                <a:t>Servicing </a:t>
              </a:r>
              <a:r>
                <a:rPr kumimoji="0" lang="en-US" dirty="0">
                  <a:solidFill>
                    <a:schemeClr val="bg1">
                      <a:lumMod val="95000"/>
                    </a:schemeClr>
                  </a:solidFill>
                </a:rPr>
                <a:t>(Servicing Company, Mortgage Banker, or Portfolio)</a:t>
              </a:r>
            </a:p>
          </p:txBody>
        </p:sp>
      </p:grpSp>
    </p:spTree>
    <p:extLst>
      <p:ext uri="{BB962C8B-B14F-4D97-AF65-F5344CB8AC3E}">
        <p14:creationId xmlns:p14="http://schemas.microsoft.com/office/powerpoint/2010/main" val="790893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Adjustable Rate Mortgage</a:t>
            </a:r>
            <a:endParaRPr lang="en-IN" dirty="0"/>
          </a:p>
        </p:txBody>
      </p:sp>
      <p:sp>
        <p:nvSpPr>
          <p:cNvPr id="3" name="Content Placeholder 2"/>
          <p:cNvSpPr>
            <a:spLocks noGrp="1"/>
          </p:cNvSpPr>
          <p:nvPr>
            <p:ph idx="1"/>
          </p:nvPr>
        </p:nvSpPr>
        <p:spPr>
          <a:xfrm>
            <a:off x="696191" y="1509712"/>
            <a:ext cx="10775373" cy="4070205"/>
          </a:xfrm>
        </p:spPr>
        <p:txBody>
          <a:bodyPr>
            <a:normAutofit fontScale="77500" lnSpcReduction="20000"/>
          </a:bodyPr>
          <a:lstStyle/>
          <a:p>
            <a:pPr algn="just"/>
            <a:r>
              <a:rPr lang="en-IN" sz="2400" dirty="0"/>
              <a:t>Variable or adjustable loan is loan whose interest rate, and accordingly monthly payments, fluctuate over the period of the loan. With this type of mortgage, periodic adjustments based on changes in a defined index are made to the interest rate. The index for your particular loan is established at the time of application.</a:t>
            </a:r>
          </a:p>
          <a:p>
            <a:pPr algn="just"/>
            <a:r>
              <a:rPr lang="en-US" sz="2400" dirty="0"/>
              <a:t>An adjustable-rate mortgage (ARM) allows the lender to change the interest rate—at periodic intervals—without altering other conditions of the loan agreement.  When the interest rate is adjusted, the monthly principal &amp; interest (P&amp;I) payment is also readjusted.</a:t>
            </a:r>
          </a:p>
          <a:p>
            <a:pPr algn="just"/>
            <a:r>
              <a:rPr lang="en-US" sz="2400" dirty="0"/>
              <a:t>When the lender adjusts the ARM loan's interest rate, they must do so according to the agreement set forth in the original promissory note signed at the closing.  The standard method for adjusting ARM interest rate is to add the defined "</a:t>
            </a:r>
            <a:r>
              <a:rPr lang="en-US" sz="2400" u="sng" dirty="0"/>
              <a:t>margin</a:t>
            </a:r>
            <a:r>
              <a:rPr lang="en-US" sz="2400" dirty="0"/>
              <a:t>" to the current "</a:t>
            </a:r>
            <a:r>
              <a:rPr lang="en-US" sz="2400" u="sng" dirty="0"/>
              <a:t>index</a:t>
            </a:r>
            <a:r>
              <a:rPr lang="en-US" sz="2400" dirty="0"/>
              <a:t>" rate.</a:t>
            </a:r>
          </a:p>
          <a:p>
            <a:pPr algn="just"/>
            <a:r>
              <a:rPr lang="en-IN" sz="2400" dirty="0"/>
              <a:t>The margin is fixed percentage points added to the index to compute the interest rate.</a:t>
            </a:r>
          </a:p>
          <a:p>
            <a:pPr algn="just"/>
            <a:r>
              <a:rPr lang="en-US" sz="2400" dirty="0"/>
              <a:t>It is the index that changes and underlies the ARM loan's adjustments.  The interest rate on ARM loans is tied to the rates of securities, financial papers or a basket of indicators that adequately reflect market conditions.  This indicator rate is normally called the index rate.</a:t>
            </a: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70</a:t>
            </a:fld>
            <a:endParaRPr lang="en-US">
              <a:solidFill>
                <a:srgbClr val="000000"/>
              </a:solidFill>
            </a:endParaRPr>
          </a:p>
        </p:txBody>
      </p:sp>
    </p:spTree>
    <p:extLst>
      <p:ext uri="{BB962C8B-B14F-4D97-AF65-F5344CB8AC3E}">
        <p14:creationId xmlns:p14="http://schemas.microsoft.com/office/powerpoint/2010/main" val="3397405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9563"/>
            <a:ext cx="10363200" cy="667182"/>
          </a:xfrm>
        </p:spPr>
        <p:txBody>
          <a:bodyPr/>
          <a:lstStyle/>
          <a:p>
            <a:r>
              <a:rPr lang="en-IN" b="1" dirty="0"/>
              <a:t>ARM Indexes</a:t>
            </a:r>
          </a:p>
        </p:txBody>
      </p:sp>
      <p:sp>
        <p:nvSpPr>
          <p:cNvPr id="3" name="Content Placeholder 2"/>
          <p:cNvSpPr>
            <a:spLocks noGrp="1"/>
          </p:cNvSpPr>
          <p:nvPr>
            <p:ph idx="1"/>
          </p:nvPr>
        </p:nvSpPr>
        <p:spPr>
          <a:xfrm>
            <a:off x="540327" y="1111827"/>
            <a:ext cx="11087100" cy="4333298"/>
          </a:xfrm>
        </p:spPr>
        <p:txBody>
          <a:bodyPr>
            <a:normAutofit fontScale="70000" lnSpcReduction="20000"/>
          </a:bodyPr>
          <a:lstStyle/>
          <a:p>
            <a:pPr algn="just"/>
            <a:r>
              <a:rPr lang="en-IN" dirty="0"/>
              <a:t>The benchmark interest rate to which an adjustable rate mortgage is tied. An adjustable rate mortgage's interest rate consists of an </a:t>
            </a:r>
            <a:r>
              <a:rPr lang="en-IN" b="1" dirty="0"/>
              <a:t>index</a:t>
            </a:r>
            <a:r>
              <a:rPr lang="en-IN" dirty="0"/>
              <a:t> value plus a margin. </a:t>
            </a:r>
          </a:p>
          <a:p>
            <a:pPr algn="just"/>
            <a:r>
              <a:rPr lang="en-IN" dirty="0"/>
              <a:t>The </a:t>
            </a:r>
            <a:r>
              <a:rPr lang="en-IN" b="1" dirty="0"/>
              <a:t>index</a:t>
            </a:r>
            <a:r>
              <a:rPr lang="en-IN" dirty="0"/>
              <a:t> underlying the adjustable rate mortgage is variable, while the margin is constant.</a:t>
            </a:r>
          </a:p>
          <a:p>
            <a:pPr algn="just"/>
            <a:r>
              <a:rPr lang="en-IN" dirty="0"/>
              <a:t>A technical analysis indicator that compares advancing and declining stock issues and trading volume as an indicator of overall market sentiment. </a:t>
            </a:r>
          </a:p>
          <a:p>
            <a:pPr algn="just"/>
            <a:r>
              <a:rPr lang="en-IN" dirty="0"/>
              <a:t>The Arms Index, or TRIN (</a:t>
            </a:r>
            <a:r>
              <a:rPr lang="en-IN" b="1" dirty="0"/>
              <a:t>Tr</a:t>
            </a:r>
            <a:r>
              <a:rPr lang="en-IN" dirty="0"/>
              <a:t>aders </a:t>
            </a:r>
            <a:r>
              <a:rPr lang="en-IN" b="1" dirty="0"/>
              <a:t>In</a:t>
            </a:r>
            <a:r>
              <a:rPr lang="en-IN" dirty="0"/>
              <a:t>dex), is used as a predictor of future price movements in the market primarily on an intraday basis. </a:t>
            </a:r>
          </a:p>
          <a:p>
            <a:r>
              <a:rPr lang="en-IN" dirty="0"/>
              <a:t>The Arms index is calculated as follows:</a:t>
            </a:r>
          </a:p>
          <a:p>
            <a:pPr marL="0" indent="0">
              <a:buNone/>
            </a:pPr>
            <a:endParaRPr lang="en-IN" dirty="0"/>
          </a:p>
          <a:p>
            <a:r>
              <a:rPr lang="en-IN" b="1" dirty="0"/>
              <a:t>TRIN =</a:t>
            </a:r>
            <a:r>
              <a:rPr lang="en-IN" dirty="0"/>
              <a:t> </a:t>
            </a:r>
            <a:r>
              <a:rPr lang="en-IN" u="sng" dirty="0"/>
              <a:t>(advancing issues/declining issues) </a:t>
            </a:r>
            <a:br>
              <a:rPr lang="en-IN" u="sng" dirty="0"/>
            </a:br>
            <a:r>
              <a:rPr lang="en-IN" dirty="0"/>
              <a:t>	(volume of advancing issues/volume of declining issues)</a:t>
            </a:r>
          </a:p>
          <a:p>
            <a:endParaRPr lang="en-IN" dirty="0"/>
          </a:p>
          <a:p>
            <a:r>
              <a:rPr lang="en-IN" dirty="0"/>
              <a:t>Advances: number of stocks in the index that closed up on the day</a:t>
            </a:r>
          </a:p>
          <a:p>
            <a:r>
              <a:rPr lang="en-IN" dirty="0"/>
              <a:t>Declines: number of stocks in the index that closed down on the day</a:t>
            </a:r>
          </a:p>
          <a:p>
            <a:r>
              <a:rPr lang="en-IN" dirty="0"/>
              <a:t>Up Volume: total volume of advancing stocks</a:t>
            </a:r>
          </a:p>
          <a:p>
            <a:r>
              <a:rPr lang="en-IN" dirty="0"/>
              <a:t>Down Volume: total volume of declining stocks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71</a:t>
            </a:fld>
            <a:endParaRPr lang="en-US">
              <a:solidFill>
                <a:srgbClr val="000000"/>
              </a:solidFill>
            </a:endParaRPr>
          </a:p>
        </p:txBody>
      </p:sp>
      <p:sp>
        <p:nvSpPr>
          <p:cNvPr id="5" name="Rectangle 1"/>
          <p:cNvSpPr>
            <a:spLocks noChangeArrowheads="1"/>
          </p:cNvSpPr>
          <p:nvPr/>
        </p:nvSpPr>
        <p:spPr bwMode="auto">
          <a:xfrm>
            <a:off x="5600695" y="2555662"/>
            <a:ext cx="5567988" cy="624459"/>
          </a:xfrm>
          <a:prstGeom prst="rect">
            <a:avLst/>
          </a:prstGeom>
          <a:solidFill>
            <a:schemeClr val="accent3"/>
          </a:solidFill>
          <a:ln>
            <a:solidFill>
              <a:schemeClr val="tx1"/>
            </a:solidFill>
          </a:ln>
          <a:effectLst/>
        </p:spPr>
        <p:txBody>
          <a:bodyPr vert="horz" wrap="square" lIns="0" tIns="0" rIns="0" bIns="2221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rgbClr val="333333"/>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333333"/>
                </a:solidFill>
                <a:effectLst/>
                <a:latin typeface="Courier New" panose="02070309020205020404" pitchFamily="49" charset="0"/>
              </a:rPr>
              <a:t>(advances/declines) / (up volume/down volume)</a:t>
            </a:r>
            <a:endParaRPr kumimoji="0" lang="en-US" sz="1600" b="1"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7699022" y="3268256"/>
            <a:ext cx="3261400" cy="2455211"/>
          </a:xfrm>
          <a:prstGeom prst="rect">
            <a:avLst/>
          </a:prstGeom>
          <a:solidFill>
            <a:srgbClr val="FFFF00"/>
          </a:solidFill>
        </p:spPr>
      </p:pic>
    </p:spTree>
    <p:extLst>
      <p:ext uri="{BB962C8B-B14F-4D97-AF65-F5344CB8AC3E}">
        <p14:creationId xmlns:p14="http://schemas.microsoft.com/office/powerpoint/2010/main" val="3937601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ARM Continued</a:t>
            </a:r>
            <a:endParaRPr lang="en-IN" dirty="0"/>
          </a:p>
        </p:txBody>
      </p:sp>
      <p:sp>
        <p:nvSpPr>
          <p:cNvPr id="3" name="Content Placeholder 2"/>
          <p:cNvSpPr>
            <a:spLocks noGrp="1"/>
          </p:cNvSpPr>
          <p:nvPr>
            <p:ph idx="1"/>
          </p:nvPr>
        </p:nvSpPr>
        <p:spPr>
          <a:xfrm>
            <a:off x="914400" y="1509713"/>
            <a:ext cx="5101936" cy="3935412"/>
          </a:xfrm>
        </p:spPr>
        <p:txBody>
          <a:bodyPr>
            <a:normAutofit fontScale="92500" lnSpcReduction="20000"/>
          </a:bodyPr>
          <a:lstStyle/>
          <a:p>
            <a:pPr algn="just"/>
            <a:r>
              <a:rPr lang="en-IN" dirty="0"/>
              <a:t>Well known ARM indexes include: -</a:t>
            </a:r>
          </a:p>
          <a:p>
            <a:pPr marL="0" indent="0" algn="just">
              <a:buNone/>
            </a:pPr>
            <a:endParaRPr lang="en-IN" dirty="0"/>
          </a:p>
          <a:p>
            <a:pPr lvl="1"/>
            <a:r>
              <a:rPr lang="en-IN" sz="1700" dirty="0"/>
              <a:t>Constant Maturity Treasury (CMT) </a:t>
            </a:r>
          </a:p>
          <a:p>
            <a:pPr lvl="1"/>
            <a:r>
              <a:rPr lang="en-IN" sz="1700" dirty="0"/>
              <a:t>Treasury Bill (T-Bill) </a:t>
            </a:r>
          </a:p>
          <a:p>
            <a:pPr lvl="1"/>
            <a:r>
              <a:rPr lang="en-IN" sz="1700" dirty="0"/>
              <a:t>12-Month Treasury Average (MTA or MAT) </a:t>
            </a:r>
          </a:p>
          <a:p>
            <a:pPr lvl="1"/>
            <a:r>
              <a:rPr lang="en-IN" sz="1700" dirty="0"/>
              <a:t>Certificate of Deposit Index (CODI) </a:t>
            </a:r>
          </a:p>
          <a:p>
            <a:pPr lvl="1"/>
            <a:r>
              <a:rPr lang="en-IN" sz="1700" dirty="0"/>
              <a:t>11th District Cost of Funds Index (COFI) </a:t>
            </a:r>
          </a:p>
          <a:p>
            <a:pPr lvl="1"/>
            <a:r>
              <a:rPr lang="en-IN" sz="1700" dirty="0"/>
              <a:t>Cost of Savings Index (COSI) </a:t>
            </a:r>
          </a:p>
          <a:p>
            <a:pPr lvl="1"/>
            <a:r>
              <a:rPr lang="en-IN" sz="1700" dirty="0"/>
              <a:t>London Inter Bank Offering Rates (LIBOR) </a:t>
            </a:r>
          </a:p>
          <a:p>
            <a:pPr lvl="1"/>
            <a:r>
              <a:rPr lang="en-IN" sz="1700" dirty="0"/>
              <a:t>Certificates of Deposit (CD) Indexes </a:t>
            </a:r>
          </a:p>
          <a:p>
            <a:pPr lvl="1"/>
            <a:r>
              <a:rPr lang="en-IN" sz="1700" dirty="0"/>
              <a:t>Bank Prime Loan (Prime Rate) </a:t>
            </a:r>
          </a:p>
          <a:p>
            <a:pPr lvl="1"/>
            <a:r>
              <a:rPr lang="en-IN" sz="1700" dirty="0"/>
              <a:t>Fannie Mae's Required Net Yield (RNY) </a:t>
            </a:r>
          </a:p>
          <a:p>
            <a:pPr lvl="1"/>
            <a:r>
              <a:rPr lang="en-IN" sz="1700" dirty="0"/>
              <a:t>National Average Contract Mortgage Rate</a:t>
            </a:r>
          </a:p>
          <a:p>
            <a:pPr marL="306388" lvl="1" indent="0" algn="just">
              <a:buNone/>
            </a:pPr>
            <a:br>
              <a:rPr lang="en-IN" sz="1400" dirty="0"/>
            </a:br>
            <a:endParaRPr lang="en-IN" sz="14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72</a:t>
            </a:fld>
            <a:endParaRPr lang="en-US">
              <a:solidFill>
                <a:srgbClr val="000000"/>
              </a:solidFill>
            </a:endParaRPr>
          </a:p>
        </p:txBody>
      </p:sp>
      <p:sp>
        <p:nvSpPr>
          <p:cNvPr id="7" name="Content Placeholder 2"/>
          <p:cNvSpPr txBox="1">
            <a:spLocks/>
          </p:cNvSpPr>
          <p:nvPr/>
        </p:nvSpPr>
        <p:spPr bwMode="auto">
          <a:xfrm>
            <a:off x="6210300" y="1509713"/>
            <a:ext cx="5230091" cy="393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normAutofit/>
          </a:bodyPr>
          <a:lstStyle>
            <a:lvl1pPr marL="290513" indent="-290513" algn="l" rtl="0" eaLnBrk="1" fontAlgn="base" hangingPunct="1">
              <a:spcBef>
                <a:spcPct val="40000"/>
              </a:spcBef>
              <a:spcAft>
                <a:spcPct val="0"/>
              </a:spcAft>
              <a:buClr>
                <a:srgbClr val="F48C0E"/>
              </a:buClr>
              <a:buFont typeface="Trade Gothic" charset="0"/>
              <a:buChar char="&gt;"/>
              <a:defRPr sz="2200">
                <a:solidFill>
                  <a:schemeClr val="tx1"/>
                </a:solidFill>
                <a:latin typeface="+mn-lt"/>
                <a:ea typeface="+mn-ea"/>
                <a:cs typeface="+mn-cs"/>
              </a:defRPr>
            </a:lvl1pPr>
            <a:lvl2pPr marL="592138"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just"/>
            <a:r>
              <a:rPr lang="en-US" sz="1800" kern="0" dirty="0"/>
              <a:t>The most popular and commonly known are: -</a:t>
            </a:r>
          </a:p>
          <a:p>
            <a:pPr marL="0" indent="0" algn="just">
              <a:buNone/>
            </a:pPr>
            <a:r>
              <a:rPr lang="en-US" sz="1800" kern="0" dirty="0"/>
              <a:t> </a:t>
            </a:r>
          </a:p>
          <a:p>
            <a:pPr lvl="1" algn="just"/>
            <a:r>
              <a:rPr lang="en-IN" sz="1400" kern="0" dirty="0"/>
              <a:t>11th District Cost of Funds Index (COFI) index</a:t>
            </a:r>
          </a:p>
          <a:p>
            <a:pPr lvl="1" algn="just"/>
            <a:r>
              <a:rPr lang="en-IN" sz="1400" kern="0" dirty="0"/>
              <a:t>12-month Treasury average (MTA or MAT) indexes</a:t>
            </a:r>
          </a:p>
          <a:p>
            <a:pPr lvl="1" algn="just"/>
            <a:r>
              <a:rPr lang="en-IN" sz="1400" kern="0" dirty="0"/>
              <a:t>London Interbank Offered Rate (LIBOR) indexes</a:t>
            </a:r>
          </a:p>
          <a:p>
            <a:pPr lvl="1" algn="just"/>
            <a:r>
              <a:rPr lang="en-IN" sz="1400" kern="0" dirty="0"/>
              <a:t>Constant-maturity Treasury (CMT) indexes</a:t>
            </a:r>
          </a:p>
          <a:p>
            <a:pPr lvl="1" algn="just"/>
            <a:endParaRPr lang="en-IN" sz="1200" kern="0" dirty="0"/>
          </a:p>
          <a:p>
            <a:pPr marL="306388" lvl="1" indent="0" algn="just">
              <a:buFontTx/>
              <a:buNone/>
            </a:pPr>
            <a:br>
              <a:rPr lang="en-IN" sz="1200" kern="0" dirty="0"/>
            </a:br>
            <a:endParaRPr lang="en-IN" sz="1200" kern="0" dirty="0"/>
          </a:p>
        </p:txBody>
      </p:sp>
    </p:spTree>
    <p:extLst>
      <p:ext uri="{BB962C8B-B14F-4D97-AF65-F5344CB8AC3E}">
        <p14:creationId xmlns:p14="http://schemas.microsoft.com/office/powerpoint/2010/main" val="39644029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ARM Continued</a:t>
            </a:r>
            <a:endParaRPr lang="en-IN" dirty="0"/>
          </a:p>
        </p:txBody>
      </p:sp>
      <p:sp>
        <p:nvSpPr>
          <p:cNvPr id="3" name="Content Placeholder 2"/>
          <p:cNvSpPr>
            <a:spLocks noGrp="1"/>
          </p:cNvSpPr>
          <p:nvPr>
            <p:ph idx="1"/>
          </p:nvPr>
        </p:nvSpPr>
        <p:spPr>
          <a:xfrm>
            <a:off x="644236" y="3553691"/>
            <a:ext cx="10879282" cy="2119745"/>
          </a:xfrm>
        </p:spPr>
        <p:txBody>
          <a:bodyPr>
            <a:normAutofit fontScale="70000" lnSpcReduction="20000"/>
          </a:bodyPr>
          <a:lstStyle/>
          <a:p>
            <a:pPr>
              <a:defRPr/>
            </a:pPr>
            <a:r>
              <a:rPr lang="en-US" sz="2400" dirty="0">
                <a:solidFill>
                  <a:srgbClr val="000000"/>
                </a:solidFill>
                <a:ea typeface="Times New Roman" pitchFamily="18" charset="0"/>
                <a:cs typeface="Arial" pitchFamily="34" charset="0"/>
              </a:rPr>
              <a:t>As you can see from the above table, the ARM period does not affect the term and amortization.   The ARM period merely indicates how often the loan's interest rates and consequently, its monthly payments are adjusted. </a:t>
            </a:r>
          </a:p>
          <a:p>
            <a:pPr>
              <a:defRPr/>
            </a:pPr>
            <a:r>
              <a:rPr lang="en-US" sz="2400" dirty="0">
                <a:latin typeface="Arial" charset="0"/>
              </a:rPr>
              <a:t>For example, a 3/1 ARM is basically a one-year ARM loan with one-year periods.  However, for the first three years, the ARM loan's rate is fixed (will NOT adjust).  After the third year, the ARM loan's rate will begin adjusting as normal.</a:t>
            </a:r>
            <a:endParaRPr lang="en-IN" sz="2400" dirty="0">
              <a:latin typeface="Arial" charset="0"/>
            </a:endParaRPr>
          </a:p>
          <a:p>
            <a:pPr>
              <a:defRPr/>
            </a:pPr>
            <a:r>
              <a:rPr lang="en-US" sz="2400" dirty="0">
                <a:latin typeface="Arial" charset="0"/>
              </a:rPr>
              <a:t>The 2-year/6-month ARM is primarily used by </a:t>
            </a:r>
            <a:r>
              <a:rPr lang="en-US" sz="2400" u="sng" dirty="0">
                <a:latin typeface="Arial" charset="0"/>
              </a:rPr>
              <a:t>non-conforming</a:t>
            </a:r>
            <a:r>
              <a:rPr lang="en-US" sz="2400" dirty="0">
                <a:latin typeface="Arial" charset="0"/>
              </a:rPr>
              <a:t> loan programs.  The interest rate is fixed for the first two years; after that fixed period, the loan's interest rates begin adjusting every six months.</a:t>
            </a:r>
            <a:endParaRPr lang="en-IN" sz="2400" dirty="0">
              <a:latin typeface="Arial" charset="0"/>
            </a:endParaRPr>
          </a:p>
          <a:p>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73</a:t>
            </a:fld>
            <a:endParaRPr lang="en-US">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981163708"/>
              </p:ext>
            </p:extLst>
          </p:nvPr>
        </p:nvGraphicFramePr>
        <p:xfrm>
          <a:off x="1337731" y="1306370"/>
          <a:ext cx="8949268" cy="990600"/>
        </p:xfrm>
        <a:graphic>
          <a:graphicData uri="http://schemas.openxmlformats.org/drawingml/2006/table">
            <a:tbl>
              <a:tblPr/>
              <a:tblGrid>
                <a:gridCol w="2237317">
                  <a:extLst>
                    <a:ext uri="{9D8B030D-6E8A-4147-A177-3AD203B41FA5}">
                      <a16:colId xmlns:a16="http://schemas.microsoft.com/office/drawing/2014/main" val="20000"/>
                    </a:ext>
                  </a:extLst>
                </a:gridCol>
                <a:gridCol w="2237317">
                  <a:extLst>
                    <a:ext uri="{9D8B030D-6E8A-4147-A177-3AD203B41FA5}">
                      <a16:colId xmlns:a16="http://schemas.microsoft.com/office/drawing/2014/main" val="20001"/>
                    </a:ext>
                  </a:extLst>
                </a:gridCol>
                <a:gridCol w="2237317">
                  <a:extLst>
                    <a:ext uri="{9D8B030D-6E8A-4147-A177-3AD203B41FA5}">
                      <a16:colId xmlns:a16="http://schemas.microsoft.com/office/drawing/2014/main" val="20002"/>
                    </a:ext>
                  </a:extLst>
                </a:gridCol>
                <a:gridCol w="2237317">
                  <a:extLst>
                    <a:ext uri="{9D8B030D-6E8A-4147-A177-3AD203B41FA5}">
                      <a16:colId xmlns:a16="http://schemas.microsoft.com/office/drawing/2014/main" val="20003"/>
                    </a:ext>
                  </a:extLst>
                </a:gridCol>
              </a:tblGrid>
              <a:tr h="198120">
                <a:tc>
                  <a:txBody>
                    <a:bodyPr/>
                    <a:lstStyle/>
                    <a:p>
                      <a:pPr algn="just">
                        <a:spcBef>
                          <a:spcPts val="375"/>
                        </a:spcBef>
                        <a:spcAft>
                          <a:spcPts val="0"/>
                        </a:spcAft>
                      </a:pPr>
                      <a:r>
                        <a:rPr lang="en-US" sz="1000" dirty="0">
                          <a:solidFill>
                            <a:srgbClr val="000000"/>
                          </a:solidFill>
                          <a:latin typeface="Arial"/>
                          <a:ea typeface="Times New Roman"/>
                          <a:cs typeface="Times New Roman"/>
                        </a:rPr>
                        <a:t> </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Rates adjust every </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Term</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Amortization</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8120">
                <a:tc>
                  <a:txBody>
                    <a:bodyPr/>
                    <a:lstStyle/>
                    <a:p>
                      <a:pPr algn="just">
                        <a:spcBef>
                          <a:spcPts val="375"/>
                        </a:spcBef>
                        <a:spcAft>
                          <a:spcPts val="0"/>
                        </a:spcAft>
                      </a:pPr>
                      <a:r>
                        <a:rPr lang="en-US" sz="1000">
                          <a:solidFill>
                            <a:srgbClr val="000000"/>
                          </a:solidFill>
                          <a:latin typeface="Arial"/>
                          <a:ea typeface="Times New Roman"/>
                          <a:cs typeface="Times New Roman"/>
                        </a:rPr>
                        <a:t>3-month </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3 months</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8120">
                <a:tc>
                  <a:txBody>
                    <a:bodyPr/>
                    <a:lstStyle/>
                    <a:p>
                      <a:pPr algn="just">
                        <a:spcBef>
                          <a:spcPts val="375"/>
                        </a:spcBef>
                        <a:spcAft>
                          <a:spcPts val="0"/>
                        </a:spcAft>
                      </a:pPr>
                      <a:r>
                        <a:rPr lang="en-US" sz="1000" dirty="0">
                          <a:solidFill>
                            <a:srgbClr val="000000"/>
                          </a:solidFill>
                          <a:latin typeface="Arial"/>
                          <a:ea typeface="Times New Roman"/>
                          <a:cs typeface="Times New Roman"/>
                        </a:rPr>
                        <a:t>6-month </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6 months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30 years</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8120">
                <a:tc>
                  <a:txBody>
                    <a:bodyPr/>
                    <a:lstStyle/>
                    <a:p>
                      <a:pPr algn="just">
                        <a:spcBef>
                          <a:spcPts val="375"/>
                        </a:spcBef>
                        <a:spcAft>
                          <a:spcPts val="0"/>
                        </a:spcAft>
                      </a:pPr>
                      <a:r>
                        <a:rPr lang="en-US" sz="1000" dirty="0">
                          <a:solidFill>
                            <a:srgbClr val="000000"/>
                          </a:solidFill>
                          <a:latin typeface="Arial"/>
                          <a:ea typeface="Times New Roman"/>
                          <a:cs typeface="Times New Roman"/>
                        </a:rPr>
                        <a:t>1-year </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1 year</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8120">
                <a:tc>
                  <a:txBody>
                    <a:bodyPr/>
                    <a:lstStyle/>
                    <a:p>
                      <a:pPr algn="just">
                        <a:spcBef>
                          <a:spcPts val="375"/>
                        </a:spcBef>
                        <a:spcAft>
                          <a:spcPts val="0"/>
                        </a:spcAft>
                      </a:pPr>
                      <a:r>
                        <a:rPr lang="en-US" sz="1000">
                          <a:solidFill>
                            <a:srgbClr val="000000"/>
                          </a:solidFill>
                          <a:latin typeface="Arial"/>
                          <a:ea typeface="Times New Roman"/>
                          <a:cs typeface="Times New Roman"/>
                        </a:rPr>
                        <a:t>3-year </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3 years</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30 years</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32997206"/>
              </p:ext>
            </p:extLst>
          </p:nvPr>
        </p:nvGraphicFramePr>
        <p:xfrm>
          <a:off x="1337733" y="2373170"/>
          <a:ext cx="8940900" cy="1050925"/>
        </p:xfrm>
        <a:graphic>
          <a:graphicData uri="http://schemas.openxmlformats.org/drawingml/2006/table">
            <a:tbl>
              <a:tblPr/>
              <a:tblGrid>
                <a:gridCol w="2235225">
                  <a:extLst>
                    <a:ext uri="{9D8B030D-6E8A-4147-A177-3AD203B41FA5}">
                      <a16:colId xmlns:a16="http://schemas.microsoft.com/office/drawing/2014/main" val="20000"/>
                    </a:ext>
                  </a:extLst>
                </a:gridCol>
                <a:gridCol w="2235225">
                  <a:extLst>
                    <a:ext uri="{9D8B030D-6E8A-4147-A177-3AD203B41FA5}">
                      <a16:colId xmlns:a16="http://schemas.microsoft.com/office/drawing/2014/main" val="20001"/>
                    </a:ext>
                  </a:extLst>
                </a:gridCol>
                <a:gridCol w="2235225">
                  <a:extLst>
                    <a:ext uri="{9D8B030D-6E8A-4147-A177-3AD203B41FA5}">
                      <a16:colId xmlns:a16="http://schemas.microsoft.com/office/drawing/2014/main" val="20002"/>
                    </a:ext>
                  </a:extLst>
                </a:gridCol>
                <a:gridCol w="2235225">
                  <a:extLst>
                    <a:ext uri="{9D8B030D-6E8A-4147-A177-3AD203B41FA5}">
                      <a16:colId xmlns:a16="http://schemas.microsoft.com/office/drawing/2014/main" val="20003"/>
                    </a:ext>
                  </a:extLst>
                </a:gridCol>
              </a:tblGrid>
              <a:tr h="164299">
                <a:tc>
                  <a:txBody>
                    <a:bodyPr/>
                    <a:lstStyle/>
                    <a:p>
                      <a:pPr algn="just">
                        <a:spcBef>
                          <a:spcPts val="375"/>
                        </a:spcBef>
                        <a:spcAft>
                          <a:spcPts val="0"/>
                        </a:spcAft>
                      </a:pPr>
                      <a:r>
                        <a:rPr lang="en-US" sz="1000" dirty="0">
                          <a:solidFill>
                            <a:srgbClr val="000000"/>
                          </a:solidFill>
                          <a:latin typeface="Arial"/>
                          <a:ea typeface="Times New Roman"/>
                          <a:cs typeface="Times New Roman"/>
                        </a:rPr>
                        <a:t> </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Rates adjust every </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Term</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Initial Amortization</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4299">
                <a:tc>
                  <a:txBody>
                    <a:bodyPr/>
                    <a:lstStyle/>
                    <a:p>
                      <a:pPr algn="just">
                        <a:spcBef>
                          <a:spcPts val="375"/>
                        </a:spcBef>
                        <a:spcAft>
                          <a:spcPts val="0"/>
                        </a:spcAft>
                      </a:pPr>
                      <a:r>
                        <a:rPr lang="en-US" sz="1000">
                          <a:solidFill>
                            <a:srgbClr val="000000"/>
                          </a:solidFill>
                          <a:latin typeface="Arial"/>
                          <a:ea typeface="Times New Roman"/>
                          <a:cs typeface="Times New Roman"/>
                        </a:rPr>
                        <a:t>3/1 </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1 year; after the 3rd year</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30 years</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4299">
                <a:tc>
                  <a:txBody>
                    <a:bodyPr/>
                    <a:lstStyle/>
                    <a:p>
                      <a:pPr algn="just">
                        <a:spcBef>
                          <a:spcPts val="375"/>
                        </a:spcBef>
                        <a:spcAft>
                          <a:spcPts val="0"/>
                        </a:spcAft>
                      </a:pPr>
                      <a:r>
                        <a:rPr lang="en-US" sz="1000">
                          <a:solidFill>
                            <a:srgbClr val="000000"/>
                          </a:solidFill>
                          <a:latin typeface="Arial"/>
                          <a:ea typeface="Times New Roman"/>
                          <a:cs typeface="Times New Roman"/>
                        </a:rPr>
                        <a:t>5/1 </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1 year; after the 5th year</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299">
                <a:tc>
                  <a:txBody>
                    <a:bodyPr/>
                    <a:lstStyle/>
                    <a:p>
                      <a:pPr algn="just">
                        <a:spcBef>
                          <a:spcPts val="375"/>
                        </a:spcBef>
                        <a:spcAft>
                          <a:spcPts val="0"/>
                        </a:spcAft>
                      </a:pPr>
                      <a:r>
                        <a:rPr lang="en-US" sz="1000">
                          <a:solidFill>
                            <a:srgbClr val="000000"/>
                          </a:solidFill>
                          <a:latin typeface="Arial"/>
                          <a:ea typeface="Times New Roman"/>
                          <a:cs typeface="Times New Roman"/>
                        </a:rPr>
                        <a:t>7/1 </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1 year; after the 7th year</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299">
                <a:tc>
                  <a:txBody>
                    <a:bodyPr/>
                    <a:lstStyle/>
                    <a:p>
                      <a:pPr algn="just">
                        <a:spcBef>
                          <a:spcPts val="375"/>
                        </a:spcBef>
                        <a:spcAft>
                          <a:spcPts val="0"/>
                        </a:spcAft>
                      </a:pPr>
                      <a:r>
                        <a:rPr lang="en-US" sz="1000">
                          <a:solidFill>
                            <a:srgbClr val="000000"/>
                          </a:solidFill>
                          <a:latin typeface="Arial"/>
                          <a:ea typeface="Times New Roman"/>
                          <a:cs typeface="Times New Roman"/>
                        </a:rPr>
                        <a:t>10/1 </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1 year; after the 10th year</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9430">
                <a:tc>
                  <a:txBody>
                    <a:bodyPr/>
                    <a:lstStyle/>
                    <a:p>
                      <a:pPr algn="just">
                        <a:spcBef>
                          <a:spcPts val="375"/>
                        </a:spcBef>
                        <a:spcAft>
                          <a:spcPts val="0"/>
                        </a:spcAft>
                      </a:pPr>
                      <a:r>
                        <a:rPr lang="en-US" sz="1000">
                          <a:solidFill>
                            <a:srgbClr val="000000"/>
                          </a:solidFill>
                          <a:latin typeface="Arial"/>
                          <a:ea typeface="Times New Roman"/>
                          <a:cs typeface="Times New Roman"/>
                        </a:rPr>
                        <a:t>2-year/6-month</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6-month; after the 2nd year</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a:solidFill>
                            <a:srgbClr val="000000"/>
                          </a:solidFill>
                          <a:latin typeface="Arial"/>
                          <a:ea typeface="Times New Roman"/>
                          <a:cs typeface="Times New Roman"/>
                        </a:rPr>
                        <a:t>30 years</a:t>
                      </a:r>
                      <a:endParaRPr lang="en-IN"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Bef>
                          <a:spcPts val="375"/>
                        </a:spcBef>
                        <a:spcAft>
                          <a:spcPts val="0"/>
                        </a:spcAft>
                      </a:pPr>
                      <a:r>
                        <a:rPr lang="en-US" sz="1000" dirty="0">
                          <a:solidFill>
                            <a:srgbClr val="000000"/>
                          </a:solidFill>
                          <a:latin typeface="Arial"/>
                          <a:ea typeface="Times New Roman"/>
                          <a:cs typeface="Times New Roman"/>
                        </a:rPr>
                        <a:t>30 years</a:t>
                      </a:r>
                      <a:endParaRPr lang="en-IN"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68014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ARM Caps</a:t>
            </a:r>
            <a:endParaRPr lang="en-IN" dirty="0"/>
          </a:p>
        </p:txBody>
      </p:sp>
      <p:sp>
        <p:nvSpPr>
          <p:cNvPr id="3" name="Content Placeholder 2"/>
          <p:cNvSpPr>
            <a:spLocks noGrp="1"/>
          </p:cNvSpPr>
          <p:nvPr>
            <p:ph idx="1"/>
          </p:nvPr>
        </p:nvSpPr>
        <p:spPr/>
        <p:txBody>
          <a:bodyPr/>
          <a:lstStyle/>
          <a:p>
            <a:pPr algn="just"/>
            <a:r>
              <a:rPr lang="en-US" sz="1800" dirty="0"/>
              <a:t>Caps protect the borrower by limiting the movement of the interest rate, payments and principal balances, normally associated with ARM loans. </a:t>
            </a:r>
          </a:p>
          <a:p>
            <a:pPr algn="just"/>
            <a:r>
              <a:rPr lang="en-US" sz="1800" dirty="0"/>
              <a:t>At the anniversary (one-year, six-month, etc., depending on period) of the ARM loan, the lender adjusts the interest rates and payments by adding the constant loan margin to the index rate.</a:t>
            </a:r>
          </a:p>
          <a:p>
            <a:pPr algn="just"/>
            <a:r>
              <a:rPr lang="en-US" sz="1800" dirty="0"/>
              <a:t>However, this raw index-plus-margin number is not necessarily the borrower's new interest rate.  This preliminary rate must be within the restrictions established by the specific loan program's caps.  The new interest rate and monthly payment is the index plus margin, less whatever restrictions are required by the program's caps.</a:t>
            </a:r>
            <a:endParaRPr lang="en-IN" sz="1800" dirty="0"/>
          </a:p>
          <a:p>
            <a:pPr algn="just"/>
            <a:r>
              <a:rPr lang="en-US" sz="1800" dirty="0"/>
              <a:t>There are four types of caps that can be involved with each ARM loan:</a:t>
            </a:r>
            <a:endParaRPr lang="en-IN" sz="1800" dirty="0"/>
          </a:p>
          <a:p>
            <a:pPr lvl="1" algn="just"/>
            <a:r>
              <a:rPr lang="en-IN" sz="1400" dirty="0"/>
              <a:t>Periodic Cap</a:t>
            </a:r>
          </a:p>
          <a:p>
            <a:pPr lvl="1" algn="just"/>
            <a:r>
              <a:rPr lang="en-IN" sz="1400" dirty="0"/>
              <a:t>Life Time Cap</a:t>
            </a:r>
          </a:p>
          <a:p>
            <a:pPr lvl="1" algn="just"/>
            <a:r>
              <a:rPr lang="en-IN" sz="1400" dirty="0"/>
              <a:t>Payment Cap</a:t>
            </a:r>
          </a:p>
          <a:p>
            <a:pPr lvl="1" algn="just"/>
            <a:r>
              <a:rPr lang="en-IN" sz="1400" dirty="0"/>
              <a:t>Principal Cap</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74</a:t>
            </a:fld>
            <a:endParaRPr lang="en-US">
              <a:solidFill>
                <a:srgbClr val="000000"/>
              </a:solidFill>
            </a:endParaRPr>
          </a:p>
        </p:txBody>
      </p:sp>
    </p:spTree>
    <p:extLst>
      <p:ext uri="{BB962C8B-B14F-4D97-AF65-F5344CB8AC3E}">
        <p14:creationId xmlns:p14="http://schemas.microsoft.com/office/powerpoint/2010/main" val="40433377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Periodic Caps</a:t>
            </a:r>
            <a:endParaRPr lang="en-IN" dirty="0"/>
          </a:p>
        </p:txBody>
      </p:sp>
      <p:sp>
        <p:nvSpPr>
          <p:cNvPr id="3" name="Content Placeholder 2"/>
          <p:cNvSpPr>
            <a:spLocks noGrp="1"/>
          </p:cNvSpPr>
          <p:nvPr>
            <p:ph idx="1"/>
          </p:nvPr>
        </p:nvSpPr>
        <p:spPr>
          <a:xfrm>
            <a:off x="665019" y="1509712"/>
            <a:ext cx="11003972" cy="4226069"/>
          </a:xfrm>
        </p:spPr>
        <p:txBody>
          <a:bodyPr>
            <a:normAutofit fontScale="92500"/>
          </a:bodyPr>
          <a:lstStyle/>
          <a:p>
            <a:pPr algn="just"/>
            <a:r>
              <a:rPr lang="en-US" sz="1800" dirty="0"/>
              <a:t>The periodic cap limits how much the loan's interest rate may change from one period to the next.  The norm for most conforming lenders is a periodic cap of one (1) or two (2) percentage points.</a:t>
            </a:r>
            <a:endParaRPr lang="en-IN" sz="1800" dirty="0"/>
          </a:p>
          <a:p>
            <a:pPr algn="just"/>
            <a:r>
              <a:rPr lang="en-US" sz="1800" dirty="0"/>
              <a:t>For example, if the loan program specifies a periodic cap of 2.00 percentage points, then the borrower's loan rate cannot increase (or decrease) by more than two (2) percentage points from one period to the next.</a:t>
            </a:r>
            <a:endParaRPr lang="en-IN" sz="1800" dirty="0"/>
          </a:p>
          <a:p>
            <a:pPr algn="just"/>
            <a:r>
              <a:rPr lang="en-US" sz="1800" dirty="0"/>
              <a:t>Thus, if the borrower had an interest rate of 6.50%, even if the index shot up to 19.00%, the most that the borrower's new rate can be is 8.50%.</a:t>
            </a:r>
          </a:p>
          <a:p>
            <a:r>
              <a:rPr lang="en-US" sz="1800" dirty="0"/>
              <a:t>Start rate: 6.50%</a:t>
            </a:r>
            <a:br>
              <a:rPr lang="en-US" sz="1800" dirty="0"/>
            </a:br>
            <a:r>
              <a:rPr lang="en-US" sz="1800" dirty="0"/>
              <a:t>Periodic cap: 2.00%</a:t>
            </a:r>
            <a:br>
              <a:rPr lang="en-US" sz="1800" dirty="0"/>
            </a:br>
            <a:r>
              <a:rPr lang="en-US" sz="1800" dirty="0"/>
              <a:t>Maximum 2nd year rate: 8.50%</a:t>
            </a:r>
          </a:p>
          <a:p>
            <a:r>
              <a:rPr lang="en-IN" sz="1800" dirty="0"/>
              <a:t>A periodic or adjustment cap limits how much your interest rate can rise at one time.</a:t>
            </a:r>
          </a:p>
          <a:p>
            <a:pPr lvl="1"/>
            <a:r>
              <a:rPr lang="en-IN" dirty="0"/>
              <a:t>The initial interest rate is 6%, the index is 5%, and the margin is 3%,</a:t>
            </a:r>
            <a:br>
              <a:rPr lang="en-IN" dirty="0"/>
            </a:br>
            <a:r>
              <a:rPr lang="en-IN" dirty="0"/>
              <a:t>then the new interest rate = 5% + 3% = 8%.</a:t>
            </a:r>
            <a:br>
              <a:rPr lang="en-IN" dirty="0"/>
            </a:br>
            <a:r>
              <a:rPr lang="en-IN" dirty="0"/>
              <a:t>If the periodic cap is 1% then</a:t>
            </a:r>
            <a:br>
              <a:rPr lang="en-IN" dirty="0"/>
            </a:br>
            <a:r>
              <a:rPr lang="en-IN" dirty="0"/>
              <a:t>the actual new interest rate will be 6% + 1% = 7%.</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75</a:t>
            </a:fld>
            <a:endParaRPr lang="en-US">
              <a:solidFill>
                <a:srgbClr val="000000"/>
              </a:solidFill>
            </a:endParaRPr>
          </a:p>
        </p:txBody>
      </p:sp>
    </p:spTree>
    <p:extLst>
      <p:ext uri="{BB962C8B-B14F-4D97-AF65-F5344CB8AC3E}">
        <p14:creationId xmlns:p14="http://schemas.microsoft.com/office/powerpoint/2010/main" val="768710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Life Time Caps</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dirty="0"/>
              <a:t>The lifetime cap establishes a maximum—and sometimes minimum—level that the interest rate may never surpass during the entire life of the loan.  Most conforming loan programs set a lifetime cap of five (5) or six (6) percentage points, applied to the start rate.</a:t>
            </a:r>
          </a:p>
          <a:p>
            <a:pPr algn="just"/>
            <a:endParaRPr lang="en-IN" dirty="0"/>
          </a:p>
          <a:p>
            <a:pPr algn="just"/>
            <a:r>
              <a:rPr lang="en-IN" dirty="0"/>
              <a:t>For example, an ARM loan with a six (6) percent life cap and a starting rate of 5.50% would have a maximum limit of 11.50%.  This means that even if the index would increase to 17.50% (which has happened in recent history), this ARM loan's interest rate would never exceed 11.50%.</a:t>
            </a:r>
          </a:p>
          <a:p>
            <a:pPr algn="just"/>
            <a:endParaRPr lang="en-IN" dirty="0"/>
          </a:p>
          <a:p>
            <a:pPr algn="just"/>
            <a:r>
              <a:rPr lang="en-IN" dirty="0"/>
              <a:t>For many ARM loans, the start rate is the lifetime "floor" cap. The loan's interest rate will never go below that start rate.  Obviously, this is a great benefit for lenders when rates really drop.</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76</a:t>
            </a:fld>
            <a:endParaRPr lang="en-US">
              <a:solidFill>
                <a:srgbClr val="000000"/>
              </a:solidFill>
            </a:endParaRPr>
          </a:p>
        </p:txBody>
      </p:sp>
    </p:spTree>
    <p:extLst>
      <p:ext uri="{BB962C8B-B14F-4D97-AF65-F5344CB8AC3E}">
        <p14:creationId xmlns:p14="http://schemas.microsoft.com/office/powerpoint/2010/main" val="22682160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Payment Caps</a:t>
            </a:r>
            <a:endParaRPr lang="en-IN" dirty="0"/>
          </a:p>
        </p:txBody>
      </p:sp>
      <p:sp>
        <p:nvSpPr>
          <p:cNvPr id="3" name="Content Placeholder 2"/>
          <p:cNvSpPr>
            <a:spLocks noGrp="1"/>
          </p:cNvSpPr>
          <p:nvPr>
            <p:ph idx="1"/>
          </p:nvPr>
        </p:nvSpPr>
        <p:spPr/>
        <p:txBody>
          <a:bodyPr>
            <a:normAutofit fontScale="77500" lnSpcReduction="20000"/>
          </a:bodyPr>
          <a:lstStyle/>
          <a:p>
            <a:pPr algn="just"/>
            <a:r>
              <a:rPr lang="en-US" sz="2400" dirty="0"/>
              <a:t>The payment cap limits how much the loan's monthly payment (not rate) may change from one period to the next.  </a:t>
            </a:r>
          </a:p>
          <a:p>
            <a:pPr algn="just"/>
            <a:endParaRPr lang="en-US" sz="2400" dirty="0"/>
          </a:p>
          <a:p>
            <a:pPr algn="just"/>
            <a:r>
              <a:rPr lang="en-US" sz="2400" dirty="0"/>
              <a:t>The typical payment cap, if any, would be 7%-12% of the current payment.  For example, if an ARM loan had a payment cap of 7% and a current mortgage payment of $100, the new payment would be a maximum of $107 per month ($100 * 1.07).</a:t>
            </a:r>
          </a:p>
          <a:p>
            <a:pPr algn="just"/>
            <a:endParaRPr lang="en-IN" sz="2400" dirty="0"/>
          </a:p>
          <a:p>
            <a:pPr algn="just"/>
            <a:r>
              <a:rPr lang="en-US" sz="2400" dirty="0"/>
              <a:t>But payment caps do not limit the increases of interest rates.  Consequently, payment caps may induce negative amortization, which means that the principal balance increases instead of decreases.  </a:t>
            </a:r>
          </a:p>
          <a:p>
            <a:pPr algn="just"/>
            <a:endParaRPr lang="en-US" sz="2400" dirty="0"/>
          </a:p>
          <a:p>
            <a:pPr algn="just"/>
            <a:r>
              <a:rPr lang="en-US" sz="2400" dirty="0"/>
              <a:t>Check the ARM disclosure to be sure.  Just because the payment increases are restricted does not mean that the interest calculated need not be paid.</a:t>
            </a:r>
            <a:endParaRPr lang="en-IN" sz="24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77</a:t>
            </a:fld>
            <a:endParaRPr lang="en-US">
              <a:solidFill>
                <a:srgbClr val="000000"/>
              </a:solidFill>
            </a:endParaRPr>
          </a:p>
        </p:txBody>
      </p:sp>
    </p:spTree>
    <p:extLst>
      <p:ext uri="{BB962C8B-B14F-4D97-AF65-F5344CB8AC3E}">
        <p14:creationId xmlns:p14="http://schemas.microsoft.com/office/powerpoint/2010/main" val="41423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Principal Caps</a:t>
            </a:r>
            <a:endParaRPr lang="en-IN" dirty="0"/>
          </a:p>
        </p:txBody>
      </p:sp>
      <p:sp>
        <p:nvSpPr>
          <p:cNvPr id="3" name="Content Placeholder 2"/>
          <p:cNvSpPr>
            <a:spLocks noGrp="1"/>
          </p:cNvSpPr>
          <p:nvPr>
            <p:ph idx="1"/>
          </p:nvPr>
        </p:nvSpPr>
        <p:spPr/>
        <p:txBody>
          <a:bodyPr/>
          <a:lstStyle/>
          <a:p>
            <a:pPr algn="just"/>
            <a:endParaRPr lang="en-US" sz="1800" dirty="0"/>
          </a:p>
          <a:p>
            <a:pPr algn="just"/>
            <a:r>
              <a:rPr lang="en-US" sz="1800" dirty="0"/>
              <a:t>The principal cap often accompanies loans with payment caps, by placing a ceiling on negative amortization, so the principal amount increase will not exceed 125% of the original loan balance.</a:t>
            </a:r>
          </a:p>
          <a:p>
            <a:pPr algn="just"/>
            <a:endParaRPr lang="en-US" sz="1800" dirty="0"/>
          </a:p>
          <a:p>
            <a:pPr lvl="1" algn="just"/>
            <a:r>
              <a:rPr lang="en-US" dirty="0"/>
              <a:t>Starting loan amount: $200,000.00</a:t>
            </a:r>
          </a:p>
          <a:p>
            <a:pPr lvl="1" algn="just"/>
            <a:r>
              <a:rPr lang="en-US" dirty="0"/>
              <a:t>Principal Cap: 120%</a:t>
            </a:r>
          </a:p>
          <a:p>
            <a:pPr lvl="1" algn="just"/>
            <a:r>
              <a:rPr lang="en-US" dirty="0"/>
              <a:t>Maximum loan amount (with Negative Amortization): $240,000.00</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78</a:t>
            </a:fld>
            <a:endParaRPr lang="en-US">
              <a:solidFill>
                <a:srgbClr val="000000"/>
              </a:solidFill>
            </a:endParaRPr>
          </a:p>
        </p:txBody>
      </p:sp>
    </p:spTree>
    <p:extLst>
      <p:ext uri="{BB962C8B-B14F-4D97-AF65-F5344CB8AC3E}">
        <p14:creationId xmlns:p14="http://schemas.microsoft.com/office/powerpoint/2010/main" val="2772939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Negative Amortization Mortgage</a:t>
            </a:r>
            <a:endParaRPr lang="en-IN" dirty="0"/>
          </a:p>
        </p:txBody>
      </p:sp>
      <p:sp>
        <p:nvSpPr>
          <p:cNvPr id="3" name="Content Placeholder 2"/>
          <p:cNvSpPr>
            <a:spLocks noGrp="1"/>
          </p:cNvSpPr>
          <p:nvPr>
            <p:ph idx="1"/>
          </p:nvPr>
        </p:nvSpPr>
        <p:spPr>
          <a:xfrm>
            <a:off x="716973" y="1509712"/>
            <a:ext cx="10775371" cy="4080597"/>
          </a:xfrm>
        </p:spPr>
        <p:txBody>
          <a:bodyPr>
            <a:normAutofit fontScale="77500" lnSpcReduction="20000"/>
          </a:bodyPr>
          <a:lstStyle/>
          <a:p>
            <a:pPr algn="just"/>
            <a:r>
              <a:rPr lang="en-US" sz="2400" dirty="0"/>
              <a:t>Negative amortization occurs whenever the monthly payments are not enough to cover the interest due on the debt.  Unless the loan explicitly waives this unpaid interest, that deficit amount is added to the principal balance.</a:t>
            </a:r>
            <a:endParaRPr lang="en-IN" sz="2400" dirty="0"/>
          </a:p>
          <a:p>
            <a:pPr algn="just"/>
            <a:r>
              <a:rPr lang="en-US" sz="2400" dirty="0"/>
              <a:t>This unfavorable situation is a regular byproduct of ARM loans with payment caps.  Often, the payment caps so limit the payment adjustment that the new payment calculation is not enough to cover the interest due on the loan.  Worse yet, as unpaid interest is added to the principal balance, the borrower will be charged interest on the unpaid interest.</a:t>
            </a:r>
            <a:endParaRPr lang="en-IN" sz="2400" dirty="0"/>
          </a:p>
          <a:p>
            <a:pPr algn="just"/>
            <a:r>
              <a:rPr lang="en-US" sz="2400" dirty="0"/>
              <a:t>Because this situation could lead to endlessly increasing principal balances, ARM loans with payment caps usually also contain principal caps, as a protection against negative amortization.  Principal caps still allow negative amortization to increase the principal balance, but sets limits on how high the principal may increase. </a:t>
            </a:r>
          </a:p>
          <a:p>
            <a:pPr algn="just"/>
            <a:r>
              <a:rPr lang="en-US" sz="2400" dirty="0"/>
              <a:t>Most principal caps limit negative amortization increases to 125% of the original loan balance.  Thus, an ARM loan with negative amortization and an original balance of $100,000, can have its principal increase to $125,000.  Any unpaid interest after that limit is reached is usually waived by the lender.</a:t>
            </a:r>
            <a:endParaRPr lang="en-IN" sz="24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79</a:t>
            </a:fld>
            <a:endParaRPr lang="en-US">
              <a:solidFill>
                <a:srgbClr val="000000"/>
              </a:solidFill>
            </a:endParaRPr>
          </a:p>
        </p:txBody>
      </p:sp>
    </p:spTree>
    <p:extLst>
      <p:ext uri="{BB962C8B-B14F-4D97-AF65-F5344CB8AC3E}">
        <p14:creationId xmlns:p14="http://schemas.microsoft.com/office/powerpoint/2010/main" val="375260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Lending Activities</a:t>
            </a:r>
            <a:endParaRPr lang="en-IN" dirty="0"/>
          </a:p>
        </p:txBody>
      </p:sp>
      <p:sp>
        <p:nvSpPr>
          <p:cNvPr id="3" name="Content Placeholder 2"/>
          <p:cNvSpPr>
            <a:spLocks noGrp="1"/>
          </p:cNvSpPr>
          <p:nvPr>
            <p:ph idx="1"/>
          </p:nvPr>
        </p:nvSpPr>
        <p:spPr/>
        <p:txBody>
          <a:bodyPr/>
          <a:lstStyle/>
          <a:p>
            <a:r>
              <a:rPr lang="en-US" dirty="0"/>
              <a:t>Origination – creation of loans</a:t>
            </a:r>
          </a:p>
          <a:p>
            <a:r>
              <a:rPr lang="en-US" dirty="0"/>
              <a:t>Processing – collection of Loan documents</a:t>
            </a:r>
          </a:p>
          <a:p>
            <a:r>
              <a:rPr lang="en-US" dirty="0"/>
              <a:t>Underwriting – evaluation of loan application</a:t>
            </a:r>
          </a:p>
          <a:p>
            <a:r>
              <a:rPr lang="en-US" dirty="0"/>
              <a:t>Closing – signing and recording</a:t>
            </a:r>
          </a:p>
          <a:p>
            <a:r>
              <a:rPr lang="en-US" dirty="0"/>
              <a:t>Funding – Disbursement of funds</a:t>
            </a:r>
          </a:p>
          <a:p>
            <a:r>
              <a:rPr lang="en-US" dirty="0"/>
              <a:t>Warehousing – financing</a:t>
            </a:r>
          </a:p>
          <a:p>
            <a:r>
              <a:rPr lang="en-US" dirty="0"/>
              <a:t>Shipping &amp; Delivery – packaging</a:t>
            </a:r>
          </a:p>
          <a:p>
            <a:r>
              <a:rPr lang="en-US" dirty="0"/>
              <a:t>Loan Administration - servicing</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a:t>
            </a:fld>
            <a:endParaRPr lang="en-US">
              <a:solidFill>
                <a:srgbClr val="000000"/>
              </a:solidFill>
            </a:endParaRPr>
          </a:p>
        </p:txBody>
      </p:sp>
    </p:spTree>
    <p:extLst>
      <p:ext uri="{BB962C8B-B14F-4D97-AF65-F5344CB8AC3E}">
        <p14:creationId xmlns:p14="http://schemas.microsoft.com/office/powerpoint/2010/main" val="10033561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Fixed Period ARMs</a:t>
            </a:r>
            <a:endParaRPr lang="en-IN" dirty="0"/>
          </a:p>
        </p:txBody>
      </p:sp>
      <p:sp>
        <p:nvSpPr>
          <p:cNvPr id="3" name="Content Placeholder 2"/>
          <p:cNvSpPr>
            <a:spLocks noGrp="1"/>
          </p:cNvSpPr>
          <p:nvPr>
            <p:ph idx="1"/>
          </p:nvPr>
        </p:nvSpPr>
        <p:spPr/>
        <p:txBody>
          <a:bodyPr>
            <a:normAutofit fontScale="92500" lnSpcReduction="10000"/>
          </a:bodyPr>
          <a:lstStyle/>
          <a:p>
            <a:pPr algn="just"/>
            <a:r>
              <a:rPr lang="en-IN" sz="2400" dirty="0"/>
              <a:t>With fixed-period ARMs homeowners can enjoy from three to ten years of fixed payments before the initial interest rate change. At the end of the fixed period, the interest rate will adjust annually. </a:t>
            </a:r>
          </a:p>
          <a:p>
            <a:pPr algn="just"/>
            <a:r>
              <a:rPr lang="en-IN" sz="2400" dirty="0"/>
              <a:t>Fixed-period ARMs -- 30/3/1, 30/5/1, 30/7/1 and 30/10/1 -- are generally tied to the one-year Treasury securities index. </a:t>
            </a:r>
          </a:p>
          <a:p>
            <a:pPr algn="just"/>
            <a:r>
              <a:rPr lang="en-IN" sz="2400" dirty="0"/>
              <a:t>ARMs with an initial fixed period beside of lifetime and adjustment caps usually have also first adjustment cap. It limits the interest rate you will pay the first time your rate is adjusted. First adjustment caps vary with type of loan program.</a:t>
            </a:r>
          </a:p>
          <a:p>
            <a:pPr algn="just"/>
            <a:r>
              <a:rPr lang="en-IN" sz="2400" dirty="0"/>
              <a:t>The advantage of these loans is that the interest rate is lower than for a 30-year fixed (the lender is not locked in for as long so their risk is lower and they can charge less) but you still get the advantage of a fixed rate for a period of time.</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80</a:t>
            </a:fld>
            <a:endParaRPr lang="en-US">
              <a:solidFill>
                <a:srgbClr val="000000"/>
              </a:solidFill>
            </a:endParaRPr>
          </a:p>
        </p:txBody>
      </p:sp>
    </p:spTree>
    <p:extLst>
      <p:ext uri="{BB962C8B-B14F-4D97-AF65-F5344CB8AC3E}">
        <p14:creationId xmlns:p14="http://schemas.microsoft.com/office/powerpoint/2010/main" val="3152221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Convertible ARMs</a:t>
            </a:r>
            <a:endParaRPr lang="en-IN" dirty="0"/>
          </a:p>
        </p:txBody>
      </p:sp>
      <p:sp>
        <p:nvSpPr>
          <p:cNvPr id="3" name="Content Placeholder 2"/>
          <p:cNvSpPr>
            <a:spLocks noGrp="1"/>
          </p:cNvSpPr>
          <p:nvPr>
            <p:ph idx="1"/>
          </p:nvPr>
        </p:nvSpPr>
        <p:spPr/>
        <p:txBody>
          <a:bodyPr>
            <a:normAutofit fontScale="77500" lnSpcReduction="20000"/>
          </a:bodyPr>
          <a:lstStyle/>
          <a:p>
            <a:pPr algn="just"/>
            <a:r>
              <a:rPr lang="en-IN" sz="2400" dirty="0"/>
              <a:t>Some ARMs come with option to convert them to a fixed-rate mortgage at designated times (usually during the first five years on the adjustment date), if you see interest rates starting to rise. The new rate is established at the current market rate for fixed-rate mortgages.</a:t>
            </a:r>
          </a:p>
          <a:p>
            <a:pPr algn="just"/>
            <a:endParaRPr lang="en-IN" sz="2400" dirty="0"/>
          </a:p>
          <a:p>
            <a:pPr algn="just"/>
            <a:r>
              <a:rPr lang="en-IN" sz="2400" dirty="0"/>
              <a:t>The conversion is typically done for a nominal fee and requires almost no paperwork. The disadvantage is that the conversion interest rate is typically a little higher than the market rate at that time.</a:t>
            </a:r>
          </a:p>
          <a:p>
            <a:pPr algn="just"/>
            <a:endParaRPr lang="en-IN" sz="2400" dirty="0"/>
          </a:p>
          <a:p>
            <a:pPr algn="just"/>
            <a:r>
              <a:rPr lang="en-IN" sz="2400" dirty="0"/>
              <a:t>The other kind of convertible mortgage is a fixed rate loan with rate reduction option. If rates had dropped since the time of closing it allows you, under some prescribed conditions, for a small conversion fee to adjust your mortgage to going market rate. </a:t>
            </a:r>
          </a:p>
          <a:p>
            <a:pPr algn="just"/>
            <a:endParaRPr lang="en-IN" sz="2400" dirty="0"/>
          </a:p>
          <a:p>
            <a:pPr algn="just"/>
            <a:r>
              <a:rPr lang="en-IN" sz="2400" dirty="0"/>
              <a:t>Generally the interest rate or discount points may be a little higher for a convertible loan.</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81</a:t>
            </a:fld>
            <a:endParaRPr lang="en-US">
              <a:solidFill>
                <a:srgbClr val="000000"/>
              </a:solidFill>
            </a:endParaRPr>
          </a:p>
        </p:txBody>
      </p:sp>
    </p:spTree>
    <p:extLst>
      <p:ext uri="{BB962C8B-B14F-4D97-AF65-F5344CB8AC3E}">
        <p14:creationId xmlns:p14="http://schemas.microsoft.com/office/powerpoint/2010/main" val="1252776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Option ARMs</a:t>
            </a:r>
            <a:endParaRPr lang="en-IN" dirty="0"/>
          </a:p>
        </p:txBody>
      </p:sp>
      <p:sp>
        <p:nvSpPr>
          <p:cNvPr id="3" name="Content Placeholder 2"/>
          <p:cNvSpPr>
            <a:spLocks noGrp="1"/>
          </p:cNvSpPr>
          <p:nvPr>
            <p:ph idx="1"/>
          </p:nvPr>
        </p:nvSpPr>
        <p:spPr/>
        <p:txBody>
          <a:bodyPr>
            <a:normAutofit/>
          </a:bodyPr>
          <a:lstStyle/>
          <a:p>
            <a:pPr algn="just"/>
            <a:r>
              <a:rPr lang="en-IN" sz="1900" dirty="0"/>
              <a:t>This loan program is an adjustable rate mortgage with added flexibility of making one of several possible payments on your mortgage every month, in order to better manage your monthly cash flow. It's low introductory start rate allows you to make very low initial mortgage payments and low qualifying rates enable you to qualify for more home.</a:t>
            </a:r>
          </a:p>
          <a:p>
            <a:pPr algn="just"/>
            <a:r>
              <a:rPr lang="en-IN" sz="1900" dirty="0"/>
              <a:t>The minimum payment option can help keep your monthly payments affordable. If the minimum monthly payment is not sufficient to pay the monthly interest due, you can always avoid deferred interest by choosing the interest-only payment option.</a:t>
            </a:r>
          </a:p>
          <a:p>
            <a:pPr algn="just"/>
            <a:r>
              <a:rPr lang="en-IN" sz="1900" dirty="0"/>
              <a:t>With the Option ARM, you generally have at least two fully amortized payment choices, leading to a quicker loan payoff. If you prefer to pay off your loan on schedule, you can make the fully amortized payment based on a 30-year loan, or you can choose the 15-year payment option for the fastest equity build-up.</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82</a:t>
            </a:fld>
            <a:endParaRPr lang="en-US">
              <a:solidFill>
                <a:srgbClr val="000000"/>
              </a:solidFill>
            </a:endParaRPr>
          </a:p>
        </p:txBody>
      </p:sp>
    </p:spTree>
    <p:extLst>
      <p:ext uri="{BB962C8B-B14F-4D97-AF65-F5344CB8AC3E}">
        <p14:creationId xmlns:p14="http://schemas.microsoft.com/office/powerpoint/2010/main" val="28615249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7"/>
          <p:cNvSpPr>
            <a:spLocks noGrp="1" noChangeArrowheads="1"/>
          </p:cNvSpPr>
          <p:nvPr>
            <p:ph type="ctrTitle"/>
          </p:nvPr>
        </p:nvSpPr>
        <p:spPr>
          <a:xfrm>
            <a:off x="615245" y="2265893"/>
            <a:ext cx="10181167" cy="1470025"/>
          </a:xfrm>
        </p:spPr>
        <p:txBody>
          <a:bodyPr/>
          <a:lstStyle/>
          <a:p>
            <a:r>
              <a:rPr lang="en-IN" sz="4000" b="1" dirty="0"/>
              <a:t>Loan Purpose</a:t>
            </a:r>
            <a:endParaRPr lang="en-US" sz="4000" b="1" dirty="0">
              <a:latin typeface="Arial" charset="0"/>
            </a:endParaRPr>
          </a:p>
        </p:txBody>
      </p:sp>
    </p:spTree>
    <p:extLst>
      <p:ext uri="{BB962C8B-B14F-4D97-AF65-F5344CB8AC3E}">
        <p14:creationId xmlns:p14="http://schemas.microsoft.com/office/powerpoint/2010/main" val="35020157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Loan Purpose</a:t>
            </a: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84</a:t>
            </a:fld>
            <a:endParaRPr lang="en-US">
              <a:solidFill>
                <a:srgbClr val="000000"/>
              </a:solidFill>
            </a:endParaRPr>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9511" y="1452564"/>
            <a:ext cx="9697156" cy="424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91028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Purchase Loans</a:t>
            </a:r>
            <a:endParaRPr lang="en-IN" dirty="0"/>
          </a:p>
        </p:txBody>
      </p:sp>
      <p:sp>
        <p:nvSpPr>
          <p:cNvPr id="3" name="Content Placeholder 2"/>
          <p:cNvSpPr>
            <a:spLocks noGrp="1"/>
          </p:cNvSpPr>
          <p:nvPr>
            <p:ph idx="1"/>
          </p:nvPr>
        </p:nvSpPr>
        <p:spPr/>
        <p:txBody>
          <a:bodyPr>
            <a:normAutofit fontScale="85000" lnSpcReduction="20000"/>
          </a:bodyPr>
          <a:lstStyle/>
          <a:p>
            <a:pPr algn="just"/>
            <a:r>
              <a:rPr lang="en-US" sz="2400" dirty="0"/>
              <a:t>A purchase loan is used to buy an existing property, whether that property is merely an empty lot or a developed land with an already finished building.  As the name indicates, the purchase loan requires a transfer of the property's ownership from the seller to a buyer.</a:t>
            </a:r>
          </a:p>
          <a:p>
            <a:pPr algn="just"/>
            <a:endParaRPr lang="en-IN" sz="2400" dirty="0"/>
          </a:p>
          <a:p>
            <a:pPr algn="just"/>
            <a:r>
              <a:rPr lang="en-US" sz="2400" dirty="0"/>
              <a:t>Purchase loans typically allow higher LTV ratios, which translate into lower down payment requirements—as compared to refinance and most construction loan programs.</a:t>
            </a:r>
          </a:p>
          <a:p>
            <a:pPr algn="just"/>
            <a:endParaRPr lang="en-IN" sz="2400" dirty="0"/>
          </a:p>
          <a:p>
            <a:pPr algn="just"/>
            <a:r>
              <a:rPr lang="en-US" sz="2400" dirty="0"/>
              <a:t>For example, conforming fixed-rate loans allow LTV ratios of up to 97% (even 100%) LTV financing on home purchases, for a minimum down payment requirement of 3% (or 0%).  However, the same conforming programs, when used for a refinance, lower their maximum LTV ratio level to only 95% (or lower)—so the borrower must show existing equity after refinance closing of at least 5%.</a:t>
            </a:r>
            <a:endParaRPr lang="en-IN" sz="2400"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85</a:t>
            </a:fld>
            <a:endParaRPr lang="en-US">
              <a:solidFill>
                <a:srgbClr val="000000"/>
              </a:solidFill>
            </a:endParaRPr>
          </a:p>
        </p:txBody>
      </p:sp>
    </p:spTree>
    <p:extLst>
      <p:ext uri="{BB962C8B-B14F-4D97-AF65-F5344CB8AC3E}">
        <p14:creationId xmlns:p14="http://schemas.microsoft.com/office/powerpoint/2010/main" val="30737049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Refinance Loans</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US" sz="1800" dirty="0"/>
              <a:t>Mortgage refinances refer to the replacement of an existing mortgage loan with another mortgage loan.  The old loan is paid and closed with the proceeds of the new loan.  Moreover, this new mortgage loan also may be used to pay off other liabilities and debts that the borrower has incurred or plans to incur. </a:t>
            </a:r>
          </a:p>
          <a:p>
            <a:pPr algn="just"/>
            <a:r>
              <a:rPr lang="en-US" sz="1800" dirty="0"/>
              <a:t>Note that with this definition, home equity loans and other types of second mortgages are essentially refinance loans.  The only difference between a first and second mortgage is their lien position against the property; and the lien position determines who gets paid first in case of a sale or foreclosure .</a:t>
            </a:r>
            <a:endParaRPr lang="en-IN" sz="1800" dirty="0"/>
          </a:p>
          <a:p>
            <a:pPr algn="just"/>
            <a:r>
              <a:rPr lang="en-US" sz="1800" dirty="0"/>
              <a:t>An advantageous feature of most refinance loans is that they allow the borrower to finance closing costs, which is not allowed with most conventional loans.  This allows the borrower to avoid spending personal funds to pay closing costs.</a:t>
            </a:r>
            <a:endParaRPr lang="en-IN" sz="1800" dirty="0"/>
          </a:p>
          <a:p>
            <a:pPr algn="just"/>
            <a:r>
              <a:rPr lang="en-US" sz="1800" dirty="0"/>
              <a:t>Refinance loans are further divided into two categories:</a:t>
            </a:r>
          </a:p>
          <a:p>
            <a:pPr lvl="1" algn="just"/>
            <a:r>
              <a:rPr lang="en-IN" sz="1400" dirty="0"/>
              <a:t>No Cash Out or Rate &amp; Term Refinance or Debt Consolidation</a:t>
            </a:r>
          </a:p>
          <a:p>
            <a:pPr lvl="1" algn="just"/>
            <a:r>
              <a:rPr lang="en-IN" sz="1400" dirty="0"/>
              <a:t>Cash Out Refinance</a:t>
            </a:r>
          </a:p>
          <a:p>
            <a:pPr algn="just"/>
            <a:r>
              <a:rPr lang="en-US" sz="1800" dirty="0"/>
              <a:t>Most refinance loans are used for at least one of the following four reasons:</a:t>
            </a:r>
            <a:endParaRPr lang="en-IN" sz="1800" dirty="0"/>
          </a:p>
          <a:p>
            <a:pPr lvl="1" algn="just"/>
            <a:r>
              <a:rPr lang="en-IN" sz="1400" dirty="0"/>
              <a:t>Better Interest Rate</a:t>
            </a:r>
          </a:p>
          <a:p>
            <a:pPr lvl="1" algn="just"/>
            <a:r>
              <a:rPr lang="en-IN" sz="1400" dirty="0"/>
              <a:t>Change of Term</a:t>
            </a:r>
          </a:p>
          <a:p>
            <a:pPr lvl="1" algn="just"/>
            <a:r>
              <a:rPr lang="en-IN" sz="1400" dirty="0"/>
              <a:t>Consolidation of Debt</a:t>
            </a:r>
          </a:p>
          <a:p>
            <a:pPr lvl="1" algn="just"/>
            <a:r>
              <a:rPr lang="en-IN" sz="1400" dirty="0"/>
              <a:t>Extra Cash</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86</a:t>
            </a:fld>
            <a:endParaRPr lang="en-US">
              <a:solidFill>
                <a:srgbClr val="000000"/>
              </a:solidFill>
            </a:endParaRPr>
          </a:p>
        </p:txBody>
      </p:sp>
    </p:spTree>
    <p:extLst>
      <p:ext uri="{BB962C8B-B14F-4D97-AF65-F5344CB8AC3E}">
        <p14:creationId xmlns:p14="http://schemas.microsoft.com/office/powerpoint/2010/main" val="17224479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Refinance Types</a:t>
            </a:r>
            <a:endParaRPr lang="en-IN" dirty="0"/>
          </a:p>
        </p:txBody>
      </p:sp>
      <p:sp>
        <p:nvSpPr>
          <p:cNvPr id="3" name="Content Placeholder 2"/>
          <p:cNvSpPr>
            <a:spLocks noGrp="1"/>
          </p:cNvSpPr>
          <p:nvPr>
            <p:ph idx="1"/>
          </p:nvPr>
        </p:nvSpPr>
        <p:spPr/>
        <p:txBody>
          <a:bodyPr/>
          <a:lstStyle/>
          <a:p>
            <a:r>
              <a:rPr lang="en-US" sz="2400" b="1" dirty="0"/>
              <a:t>Rate &amp; term refinance</a:t>
            </a:r>
            <a:endParaRPr lang="en-IN" sz="2400" b="1" dirty="0"/>
          </a:p>
          <a:p>
            <a:pPr lvl="1" algn="just"/>
            <a:r>
              <a:rPr lang="en-US" dirty="0"/>
              <a:t>The first refinance type is often called a "rate &amp; term" or "no cash-out" refinance.  As those titles imply, this type of refinance merely replaces an existing loan with a new loan—while not cashing out any of the existing equity for non-mortgage use.  This refinance loan does allow the borrower to refinance at a higher loan amount in order to pay closing costs, and consolidate other debts  thereby effectively financing those costs and pay off other debts that are consolidated.</a:t>
            </a:r>
            <a:endParaRPr lang="en-IN" dirty="0"/>
          </a:p>
          <a:p>
            <a:r>
              <a:rPr lang="en-US" sz="2400" b="1" dirty="0"/>
              <a:t>Cash-out refinance</a:t>
            </a:r>
            <a:endParaRPr lang="en-IN" sz="2400" b="1" dirty="0"/>
          </a:p>
          <a:p>
            <a:pPr lvl="1" algn="just"/>
            <a:r>
              <a:rPr lang="en-US" dirty="0"/>
              <a:t>The cash-out refinance is normally any refinance that converts the property's existing equity into cash.  If a property owner owed nothing on his or her property and then obtains any financing that cashed some or all of the property's equity, that financing would be considered a cash-out.</a:t>
            </a:r>
            <a:endParaRPr lang="en-IN" dirty="0"/>
          </a:p>
          <a:p>
            <a:pPr lvl="1" algn="just"/>
            <a:r>
              <a:rPr lang="en-US" dirty="0"/>
              <a:t>Most cash-out refinances tend to replace existing mortgage liens with a larger loan amount, allowing for additional cash back to the borrower.</a:t>
            </a: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87</a:t>
            </a:fld>
            <a:endParaRPr lang="en-US">
              <a:solidFill>
                <a:srgbClr val="000000"/>
              </a:solidFill>
            </a:endParaRPr>
          </a:p>
        </p:txBody>
      </p:sp>
    </p:spTree>
    <p:extLst>
      <p:ext uri="{BB962C8B-B14F-4D97-AF65-F5344CB8AC3E}">
        <p14:creationId xmlns:p14="http://schemas.microsoft.com/office/powerpoint/2010/main" val="38154988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Construction Loans</a:t>
            </a:r>
            <a:endParaRPr lang="en-IN" dirty="0"/>
          </a:p>
        </p:txBody>
      </p:sp>
      <p:sp>
        <p:nvSpPr>
          <p:cNvPr id="3" name="Content Placeholder 2"/>
          <p:cNvSpPr>
            <a:spLocks noGrp="1"/>
          </p:cNvSpPr>
          <p:nvPr>
            <p:ph idx="1"/>
          </p:nvPr>
        </p:nvSpPr>
        <p:spPr/>
        <p:txBody>
          <a:bodyPr/>
          <a:lstStyle/>
          <a:p>
            <a:pPr algn="just"/>
            <a:r>
              <a:rPr lang="en-US" sz="1800" dirty="0"/>
              <a:t>Home buyers who wish to build a completely new home, as well as homeowners who wish to rehab their properties, need construction loans.</a:t>
            </a:r>
          </a:p>
          <a:p>
            <a:pPr algn="just"/>
            <a:endParaRPr lang="en-IN" sz="1800" dirty="0"/>
          </a:p>
          <a:p>
            <a:pPr algn="just"/>
            <a:r>
              <a:rPr lang="en-US" sz="1800" dirty="0"/>
              <a:t>With construction loans, the lender is essentially lending money for something that does not yet exist.  Hence, there are more restrictions on the construction loan, so as to ensure that the property will be built according to approved plans and specifications.</a:t>
            </a:r>
          </a:p>
          <a:p>
            <a:pPr algn="just"/>
            <a:endParaRPr lang="en-US" sz="1800" dirty="0"/>
          </a:p>
          <a:p>
            <a:pPr algn="just"/>
            <a:r>
              <a:rPr lang="en-US" sz="1800" dirty="0"/>
              <a:t>Construction financing programs typically fall into three categories, which affect their structure and pricing:</a:t>
            </a:r>
            <a:endParaRPr lang="en-IN" sz="1800" dirty="0"/>
          </a:p>
          <a:p>
            <a:pPr lvl="1" algn="just"/>
            <a:r>
              <a:rPr lang="en-IN" sz="1400" dirty="0"/>
              <a:t>Construction</a:t>
            </a:r>
          </a:p>
          <a:p>
            <a:pPr lvl="1" algn="just"/>
            <a:r>
              <a:rPr lang="en-IN" sz="1400" dirty="0"/>
              <a:t>Construction-Permanent</a:t>
            </a:r>
          </a:p>
          <a:p>
            <a:pPr lvl="1" algn="just"/>
            <a:r>
              <a:rPr lang="en-IN" sz="1400" dirty="0"/>
              <a:t>Rehabilitation</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88</a:t>
            </a:fld>
            <a:endParaRPr lang="en-US">
              <a:solidFill>
                <a:srgbClr val="000000"/>
              </a:solidFill>
            </a:endParaRPr>
          </a:p>
        </p:txBody>
      </p:sp>
    </p:spTree>
    <p:extLst>
      <p:ext uri="{BB962C8B-B14F-4D97-AF65-F5344CB8AC3E}">
        <p14:creationId xmlns:p14="http://schemas.microsoft.com/office/powerpoint/2010/main" val="16950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Construction Loan Types</a:t>
            </a:r>
            <a:endParaRPr lang="en-IN" dirty="0"/>
          </a:p>
        </p:txBody>
      </p:sp>
      <p:sp>
        <p:nvSpPr>
          <p:cNvPr id="3" name="Content Placeholder 2"/>
          <p:cNvSpPr>
            <a:spLocks noGrp="1"/>
          </p:cNvSpPr>
          <p:nvPr>
            <p:ph idx="1"/>
          </p:nvPr>
        </p:nvSpPr>
        <p:spPr/>
        <p:txBody>
          <a:bodyPr>
            <a:normAutofit/>
          </a:bodyPr>
          <a:lstStyle/>
          <a:p>
            <a:pPr algn="just"/>
            <a:r>
              <a:rPr lang="en-IN" sz="1800" dirty="0"/>
              <a:t>Construction</a:t>
            </a:r>
          </a:p>
          <a:p>
            <a:pPr lvl="1" algn="just"/>
            <a:r>
              <a:rPr lang="en-US" sz="1400" dirty="0"/>
              <a:t>Construction loans are used to finance the actual construction of the property. Construction loans are normally short-term loans that must be paid off or refinanced immediately after the construction is completed.</a:t>
            </a:r>
            <a:endParaRPr lang="en-IN" dirty="0"/>
          </a:p>
          <a:p>
            <a:pPr algn="just"/>
            <a:r>
              <a:rPr lang="en-IN" sz="1800" dirty="0"/>
              <a:t>Construction-Permanent</a:t>
            </a:r>
          </a:p>
          <a:p>
            <a:pPr lvl="1" algn="just"/>
            <a:r>
              <a:rPr lang="en-US" sz="1400" dirty="0"/>
              <a:t>Construction-permanent loans are such construction loans that automatically convert into a permanent loan upon completion of the building. Construction loans are to be paid off or refinanced after the construction is completed, but the Construction-Permanent loans get automatically converted to full permanent loans.</a:t>
            </a:r>
            <a:endParaRPr lang="en-IN" dirty="0"/>
          </a:p>
          <a:p>
            <a:pPr algn="just"/>
            <a:r>
              <a:rPr lang="en-IN" sz="1800" dirty="0"/>
              <a:t>Rehabilitation</a:t>
            </a:r>
          </a:p>
          <a:p>
            <a:pPr lvl="1" algn="just"/>
            <a:r>
              <a:rPr lang="en-US" sz="1400" dirty="0"/>
              <a:t>Rehab loans are more complicated. </a:t>
            </a:r>
          </a:p>
          <a:p>
            <a:pPr lvl="1" algn="just"/>
            <a:r>
              <a:rPr lang="en-US" sz="1400" dirty="0"/>
              <a:t>In most cases, they are often second mortgages that provides the homeowner with extra cash to make improvements or additions to the home.</a:t>
            </a:r>
          </a:p>
          <a:p>
            <a:pPr lvl="1" algn="just"/>
            <a:r>
              <a:rPr lang="en-IN" sz="1400" dirty="0"/>
              <a:t>A portion of the Rehab loan proceeds are used to pay off the existing mortgage, and the remaining funds are placed in an escrow account and released as rehabilitation is completed.</a:t>
            </a:r>
          </a:p>
          <a:p>
            <a:pPr lvl="1" algn="just"/>
            <a:r>
              <a:rPr lang="en-IN" sz="1400" dirty="0"/>
              <a:t>For Example Section 203k mortgage (FHA Loans)</a:t>
            </a:r>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89</a:t>
            </a:fld>
            <a:endParaRPr lang="en-US">
              <a:solidFill>
                <a:srgbClr val="000000"/>
              </a:solidFill>
            </a:endParaRPr>
          </a:p>
        </p:txBody>
      </p:sp>
    </p:spTree>
    <p:extLst>
      <p:ext uri="{BB962C8B-B14F-4D97-AF65-F5344CB8AC3E}">
        <p14:creationId xmlns:p14="http://schemas.microsoft.com/office/powerpoint/2010/main" val="3913707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Mortgage Origination</a:t>
            </a:r>
            <a:endParaRPr lang="en-IN" dirty="0"/>
          </a:p>
        </p:txBody>
      </p:sp>
      <p:sp>
        <p:nvSpPr>
          <p:cNvPr id="3" name="Content Placeholder 2"/>
          <p:cNvSpPr>
            <a:spLocks noGrp="1"/>
          </p:cNvSpPr>
          <p:nvPr>
            <p:ph idx="1"/>
          </p:nvPr>
        </p:nvSpPr>
        <p:spPr>
          <a:xfrm>
            <a:off x="914400" y="1509712"/>
            <a:ext cx="10363200" cy="4049423"/>
          </a:xfrm>
        </p:spPr>
        <p:txBody>
          <a:bodyPr>
            <a:normAutofit/>
          </a:bodyPr>
          <a:lstStyle/>
          <a:p>
            <a:pPr algn="just"/>
            <a:r>
              <a:rPr lang="en-IN" sz="2400" dirty="0"/>
              <a:t>The creation of a new mortgage. </a:t>
            </a:r>
          </a:p>
          <a:p>
            <a:pPr algn="just"/>
            <a:r>
              <a:rPr lang="en-IN" sz="2400" dirty="0"/>
              <a:t>Mortgage origination involves the necessary legal papers, the marketing of the mortgage to consumers, the qualifying of the buyer and the placement of the mortgage on the lender's books.</a:t>
            </a:r>
          </a:p>
          <a:p>
            <a:pPr algn="just"/>
            <a:r>
              <a:rPr lang="en-IN" sz="2400" dirty="0"/>
              <a:t>Loan origination is a specialized version of new account opening for financial services organizations.  </a:t>
            </a:r>
          </a:p>
          <a:p>
            <a:pPr algn="just"/>
            <a:r>
              <a:rPr lang="en-IN" sz="2400" dirty="0"/>
              <a:t>Certain people and organizations specialize in loan origination. </a:t>
            </a:r>
          </a:p>
          <a:p>
            <a:pPr algn="just"/>
            <a:r>
              <a:rPr lang="en-IN" sz="2400" dirty="0"/>
              <a:t>Mortgage brokers and other mortgage originator companies serve as a prominent example.</a:t>
            </a:r>
            <a:endParaRPr lang="en-IN" dirty="0"/>
          </a:p>
        </p:txBody>
      </p:sp>
      <p:sp>
        <p:nvSpPr>
          <p:cNvPr id="4" name="Slide Number Placeholder 3"/>
          <p:cNvSpPr>
            <a:spLocks noGrp="1"/>
          </p:cNvSpPr>
          <p:nvPr>
            <p:ph type="sldNum" sz="quarter" idx="10"/>
          </p:nvPr>
        </p:nvSpPr>
        <p:spPr/>
        <p:txBody>
          <a:bodyPr/>
          <a:lstStyle/>
          <a:p>
            <a:fld id="{24E69597-D224-4D3E-AE20-B0F7000464AC}" type="slidenum">
              <a:rPr lang="en-US" smtClean="0">
                <a:solidFill>
                  <a:srgbClr val="000000"/>
                </a:solidFill>
              </a:rPr>
              <a:pPr/>
              <a:t>9</a:t>
            </a:fld>
            <a:endParaRPr lang="en-US">
              <a:solidFill>
                <a:srgbClr val="000000"/>
              </a:solidFill>
            </a:endParaRPr>
          </a:p>
        </p:txBody>
      </p:sp>
    </p:spTree>
    <p:extLst>
      <p:ext uri="{BB962C8B-B14F-4D97-AF65-F5344CB8AC3E}">
        <p14:creationId xmlns:p14="http://schemas.microsoft.com/office/powerpoint/2010/main" val="2489750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txBox="1">
            <a:spLocks noChangeArrowheads="1"/>
          </p:cNvSpPr>
          <p:nvPr/>
        </p:nvSpPr>
        <p:spPr bwMode="auto">
          <a:xfrm>
            <a:off x="2074719" y="2974767"/>
            <a:ext cx="8051943" cy="1922814"/>
          </a:xfrm>
          <a:prstGeom prst="rect">
            <a:avLst/>
          </a:prstGeom>
          <a:noFill/>
          <a:ln>
            <a:noFill/>
          </a:ln>
          <a:extLst/>
        </p:spPr>
        <p:txBody>
          <a:bodyPr vert="horz" wrap="square" lIns="0" tIns="45720" rIns="0" bIns="45720" numCol="1" anchor="ctr" anchorCtr="0" compatLnSpc="1">
            <a:prstTxWarp prst="textNoShape">
              <a:avLst/>
            </a:prstTxWarp>
          </a:bodyPr>
          <a:lstStyle>
            <a:lvl1pPr marL="347663" indent="-347663" algn="l" rtl="0" eaLnBrk="1" fontAlgn="base" hangingPunct="1">
              <a:spcBef>
                <a:spcPct val="0"/>
              </a:spcBef>
              <a:spcAft>
                <a:spcPct val="0"/>
              </a:spcAft>
              <a:buClr>
                <a:srgbClr val="F48C0E"/>
              </a:buClr>
              <a:buFont typeface="Trade Gothic" charset="0"/>
              <a:buChar char="&gt;"/>
              <a:defRPr sz="4000">
                <a:solidFill>
                  <a:schemeClr val="tx2"/>
                </a:solidFill>
                <a:latin typeface="Calibri" pitchFamily="34" charset="0"/>
                <a:ea typeface="+mj-ea"/>
                <a:cs typeface="Calibri" pitchFamily="34" charset="0"/>
              </a:defRPr>
            </a:lvl1pPr>
            <a:lvl2pPr algn="l" rtl="0" eaLnBrk="1" fontAlgn="base" hangingPunct="1">
              <a:spcBef>
                <a:spcPct val="0"/>
              </a:spcBef>
              <a:spcAft>
                <a:spcPct val="0"/>
              </a:spcAft>
              <a:defRPr sz="4000">
                <a:solidFill>
                  <a:schemeClr val="tx2"/>
                </a:solidFill>
                <a:latin typeface="Calibri" pitchFamily="34" charset="0"/>
                <a:cs typeface="Calibri" pitchFamily="34" charset="0"/>
              </a:defRPr>
            </a:lvl2pPr>
            <a:lvl3pPr algn="l" rtl="0" eaLnBrk="1" fontAlgn="base" hangingPunct="1">
              <a:spcBef>
                <a:spcPct val="0"/>
              </a:spcBef>
              <a:spcAft>
                <a:spcPct val="0"/>
              </a:spcAft>
              <a:defRPr sz="4000">
                <a:solidFill>
                  <a:schemeClr val="tx2"/>
                </a:solidFill>
                <a:latin typeface="Calibri" pitchFamily="34" charset="0"/>
                <a:cs typeface="Calibri" pitchFamily="34" charset="0"/>
              </a:defRPr>
            </a:lvl3pPr>
            <a:lvl4pPr algn="l" rtl="0" eaLnBrk="1" fontAlgn="base" hangingPunct="1">
              <a:spcBef>
                <a:spcPct val="0"/>
              </a:spcBef>
              <a:spcAft>
                <a:spcPct val="0"/>
              </a:spcAft>
              <a:defRPr sz="4000">
                <a:solidFill>
                  <a:schemeClr val="tx2"/>
                </a:solidFill>
                <a:latin typeface="Calibri" pitchFamily="34" charset="0"/>
                <a:cs typeface="Calibri" pitchFamily="34" charset="0"/>
              </a:defRPr>
            </a:lvl4pPr>
            <a:lvl5pPr algn="l" rtl="0" eaLnBrk="1" fontAlgn="base" hangingPunct="1">
              <a:spcBef>
                <a:spcPct val="0"/>
              </a:spcBef>
              <a:spcAft>
                <a:spcPct val="0"/>
              </a:spcAft>
              <a:defRPr sz="4000">
                <a:solidFill>
                  <a:schemeClr val="tx2"/>
                </a:solidFill>
                <a:latin typeface="Calibri" pitchFamily="34" charset="0"/>
                <a:cs typeface="Calibri" pitchFamily="34" charset="0"/>
              </a:defRPr>
            </a:lvl5pPr>
            <a:lvl6pPr marL="457200" algn="l" rtl="0" eaLnBrk="1" fontAlgn="base" hangingPunct="1">
              <a:spcBef>
                <a:spcPct val="0"/>
              </a:spcBef>
              <a:spcAft>
                <a:spcPct val="0"/>
              </a:spcAft>
              <a:defRPr sz="4000">
                <a:solidFill>
                  <a:schemeClr val="tx2"/>
                </a:solidFill>
                <a:latin typeface="Trade Gothic" charset="0"/>
              </a:defRPr>
            </a:lvl6pPr>
            <a:lvl7pPr marL="914400" algn="l" rtl="0" eaLnBrk="1" fontAlgn="base" hangingPunct="1">
              <a:spcBef>
                <a:spcPct val="0"/>
              </a:spcBef>
              <a:spcAft>
                <a:spcPct val="0"/>
              </a:spcAft>
              <a:defRPr sz="4000">
                <a:solidFill>
                  <a:schemeClr val="tx2"/>
                </a:solidFill>
                <a:latin typeface="Trade Gothic" charset="0"/>
              </a:defRPr>
            </a:lvl7pPr>
            <a:lvl8pPr marL="1371600" algn="l" rtl="0" eaLnBrk="1" fontAlgn="base" hangingPunct="1">
              <a:spcBef>
                <a:spcPct val="0"/>
              </a:spcBef>
              <a:spcAft>
                <a:spcPct val="0"/>
              </a:spcAft>
              <a:defRPr sz="4000">
                <a:solidFill>
                  <a:schemeClr val="tx2"/>
                </a:solidFill>
                <a:latin typeface="Trade Gothic" charset="0"/>
              </a:defRPr>
            </a:lvl8pPr>
            <a:lvl9pPr marL="1828800" algn="l" rtl="0" eaLnBrk="1" fontAlgn="base" hangingPunct="1">
              <a:spcBef>
                <a:spcPct val="0"/>
              </a:spcBef>
              <a:spcAft>
                <a:spcPct val="0"/>
              </a:spcAft>
              <a:defRPr sz="4000">
                <a:solidFill>
                  <a:schemeClr val="tx2"/>
                </a:solidFill>
                <a:latin typeface="Trade Gothic" charset="0"/>
              </a:defRPr>
            </a:lvl9pPr>
          </a:lstStyle>
          <a:p>
            <a:r>
              <a:rPr lang="en-US" sz="3600" kern="0" dirty="0"/>
              <a:t>A LOOK AT THE UNIFORM RESIDENTIAL LOAN APPLICATION A.K.A. FORM 1003</a:t>
            </a:r>
          </a:p>
        </p:txBody>
      </p:sp>
      <p:pic>
        <p:nvPicPr>
          <p:cNvPr id="6" name="Picture 5" descr="MPj0401836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83795" y="561109"/>
            <a:ext cx="3971886" cy="264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5276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737755" y="365126"/>
            <a:ext cx="9514609" cy="809048"/>
          </a:xfrm>
          <a:noFill/>
        </p:spPr>
        <p:txBody>
          <a:bodyPr>
            <a:noAutofit/>
          </a:bodyPr>
          <a:lstStyle/>
          <a:p>
            <a:pPr eaLnBrk="1" hangingPunct="1">
              <a:defRPr/>
            </a:pPr>
            <a:r>
              <a:rPr lang="en-US" b="1" dirty="0"/>
              <a:t>What’s Needed on a Loan Application?</a:t>
            </a:r>
          </a:p>
        </p:txBody>
      </p:sp>
      <p:sp>
        <p:nvSpPr>
          <p:cNvPr id="8" name="Rectangle 3"/>
          <p:cNvSpPr>
            <a:spLocks noGrp="1" noChangeArrowheads="1"/>
          </p:cNvSpPr>
          <p:nvPr>
            <p:ph idx="1"/>
          </p:nvPr>
        </p:nvSpPr>
        <p:spPr>
          <a:xfrm>
            <a:off x="737755" y="1340427"/>
            <a:ext cx="10349345" cy="4436919"/>
          </a:xfrm>
          <a:noFill/>
        </p:spPr>
        <p:txBody>
          <a:bodyPr/>
          <a:lstStyle/>
          <a:p>
            <a:pPr eaLnBrk="1" hangingPunct="1"/>
            <a:r>
              <a:rPr lang="en-US" sz="2000" dirty="0"/>
              <a:t>Borrower’s personal information such as name, social security number, age, etc.,</a:t>
            </a:r>
          </a:p>
          <a:p>
            <a:pPr eaLnBrk="1" hangingPunct="1"/>
            <a:r>
              <a:rPr lang="en-US" sz="2000" dirty="0"/>
              <a:t>Property Information</a:t>
            </a:r>
          </a:p>
          <a:p>
            <a:pPr eaLnBrk="1" hangingPunct="1"/>
            <a:r>
              <a:rPr lang="en-US" sz="2000" dirty="0"/>
              <a:t>2 years address history</a:t>
            </a:r>
          </a:p>
          <a:p>
            <a:pPr eaLnBrk="1" hangingPunct="1"/>
            <a:r>
              <a:rPr lang="en-US" sz="2000" dirty="0"/>
              <a:t>2 years employment history</a:t>
            </a:r>
          </a:p>
          <a:p>
            <a:pPr eaLnBrk="1" hangingPunct="1"/>
            <a:r>
              <a:rPr lang="en-US" sz="2000" dirty="0"/>
              <a:t>Income information</a:t>
            </a:r>
          </a:p>
          <a:p>
            <a:pPr eaLnBrk="1" hangingPunct="1"/>
            <a:r>
              <a:rPr lang="en-US" sz="2000" dirty="0"/>
              <a:t>Debt information</a:t>
            </a:r>
          </a:p>
          <a:p>
            <a:pPr eaLnBrk="1" hangingPunct="1"/>
            <a:r>
              <a:rPr lang="en-US" sz="2000" dirty="0"/>
              <a:t>Declarations</a:t>
            </a:r>
          </a:p>
          <a:p>
            <a:pPr eaLnBrk="1" hangingPunct="1"/>
            <a:r>
              <a:rPr lang="en-US" sz="2000" dirty="0"/>
              <a:t>Acknowledgement &amp; Agreement</a:t>
            </a:r>
          </a:p>
          <a:p>
            <a:pPr eaLnBrk="1" hangingPunct="1"/>
            <a:r>
              <a:rPr lang="en-US" sz="2000" dirty="0"/>
              <a:t>Govt. Monitoring Information </a:t>
            </a:r>
          </a:p>
        </p:txBody>
      </p:sp>
      <p:pic>
        <p:nvPicPr>
          <p:cNvPr id="9" name="Picture 4" descr="MPj0430727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1912862"/>
            <a:ext cx="3546764" cy="365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p:cNvSpPr>
            <a:spLocks noGrp="1"/>
          </p:cNvSpPr>
          <p:nvPr>
            <p:ph type="sldNum" sz="quarter" idx="10"/>
          </p:nvPr>
        </p:nvSpPr>
        <p:spPr/>
        <p:txBody>
          <a:bodyPr/>
          <a:lstStyle/>
          <a:p>
            <a:pPr>
              <a:defRPr/>
            </a:pPr>
            <a:fld id="{02078D67-9971-4597-979D-CABA3043A3A5}" type="slidenum">
              <a:rPr lang="en-US" smtClean="0"/>
              <a:pPr>
                <a:defRPr/>
              </a:pPr>
              <a:t>91</a:t>
            </a:fld>
            <a:endParaRPr lang="en-US" dirty="0"/>
          </a:p>
        </p:txBody>
      </p:sp>
    </p:spTree>
    <p:extLst>
      <p:ext uri="{BB962C8B-B14F-4D97-AF65-F5344CB8AC3E}">
        <p14:creationId xmlns:p14="http://schemas.microsoft.com/office/powerpoint/2010/main" val="26940172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txBox="1">
            <a:spLocks noChangeArrowheads="1"/>
          </p:cNvSpPr>
          <p:nvPr/>
        </p:nvSpPr>
        <p:spPr bwMode="auto">
          <a:xfrm>
            <a:off x="2213263" y="910939"/>
            <a:ext cx="7848600" cy="3889375"/>
          </a:xfrm>
          <a:prstGeom prst="rect">
            <a:avLst/>
          </a:prstGeom>
          <a:noFill/>
          <a:ln>
            <a:noFill/>
          </a:ln>
          <a:extLst/>
        </p:spPr>
        <p:txBody>
          <a:bodyPr vert="horz" wrap="square" lIns="0" tIns="45720" rIns="0" bIns="45720" numCol="1" anchor="ctr" anchorCtr="0" compatLnSpc="1">
            <a:prstTxWarp prst="textNoShape">
              <a:avLst/>
            </a:prstTxWarp>
          </a:bodyPr>
          <a:lstStyle>
            <a:lvl1pPr algn="l" rtl="0" eaLnBrk="1" fontAlgn="base" hangingPunct="1">
              <a:spcBef>
                <a:spcPct val="0"/>
              </a:spcBef>
              <a:spcAft>
                <a:spcPct val="0"/>
              </a:spcAft>
              <a:defRPr sz="4000">
                <a:solidFill>
                  <a:schemeClr val="tx2"/>
                </a:solidFill>
                <a:latin typeface="Calibri" pitchFamily="34" charset="0"/>
                <a:ea typeface="+mj-ea"/>
                <a:cs typeface="Calibri" pitchFamily="34" charset="0"/>
              </a:defRPr>
            </a:lvl1pPr>
            <a:lvl2pPr algn="l" rtl="0" eaLnBrk="1" fontAlgn="base" hangingPunct="1">
              <a:spcBef>
                <a:spcPct val="0"/>
              </a:spcBef>
              <a:spcAft>
                <a:spcPct val="0"/>
              </a:spcAft>
              <a:defRPr sz="4000">
                <a:solidFill>
                  <a:schemeClr val="tx2"/>
                </a:solidFill>
                <a:latin typeface="Calibri" pitchFamily="34" charset="0"/>
                <a:cs typeface="Calibri" pitchFamily="34" charset="0"/>
              </a:defRPr>
            </a:lvl2pPr>
            <a:lvl3pPr algn="l" rtl="0" eaLnBrk="1" fontAlgn="base" hangingPunct="1">
              <a:spcBef>
                <a:spcPct val="0"/>
              </a:spcBef>
              <a:spcAft>
                <a:spcPct val="0"/>
              </a:spcAft>
              <a:defRPr sz="4000">
                <a:solidFill>
                  <a:schemeClr val="tx2"/>
                </a:solidFill>
                <a:latin typeface="Calibri" pitchFamily="34" charset="0"/>
                <a:cs typeface="Calibri" pitchFamily="34" charset="0"/>
              </a:defRPr>
            </a:lvl3pPr>
            <a:lvl4pPr algn="l" rtl="0" eaLnBrk="1" fontAlgn="base" hangingPunct="1">
              <a:spcBef>
                <a:spcPct val="0"/>
              </a:spcBef>
              <a:spcAft>
                <a:spcPct val="0"/>
              </a:spcAft>
              <a:defRPr sz="4000">
                <a:solidFill>
                  <a:schemeClr val="tx2"/>
                </a:solidFill>
                <a:latin typeface="Calibri" pitchFamily="34" charset="0"/>
                <a:cs typeface="Calibri" pitchFamily="34" charset="0"/>
              </a:defRPr>
            </a:lvl4pPr>
            <a:lvl5pPr algn="l" rtl="0" eaLnBrk="1" fontAlgn="base" hangingPunct="1">
              <a:spcBef>
                <a:spcPct val="0"/>
              </a:spcBef>
              <a:spcAft>
                <a:spcPct val="0"/>
              </a:spcAft>
              <a:defRPr sz="4000">
                <a:solidFill>
                  <a:schemeClr val="tx2"/>
                </a:solidFill>
                <a:latin typeface="Calibri" pitchFamily="34" charset="0"/>
                <a:cs typeface="Calibri" pitchFamily="34" charset="0"/>
              </a:defRPr>
            </a:lvl5pPr>
            <a:lvl6pPr marL="457200" algn="l" rtl="0" eaLnBrk="1" fontAlgn="base" hangingPunct="1">
              <a:spcBef>
                <a:spcPct val="0"/>
              </a:spcBef>
              <a:spcAft>
                <a:spcPct val="0"/>
              </a:spcAft>
              <a:defRPr sz="4000">
                <a:solidFill>
                  <a:schemeClr val="tx2"/>
                </a:solidFill>
                <a:latin typeface="Trade Gothic" charset="0"/>
              </a:defRPr>
            </a:lvl6pPr>
            <a:lvl7pPr marL="914400" algn="l" rtl="0" eaLnBrk="1" fontAlgn="base" hangingPunct="1">
              <a:spcBef>
                <a:spcPct val="0"/>
              </a:spcBef>
              <a:spcAft>
                <a:spcPct val="0"/>
              </a:spcAft>
              <a:defRPr sz="4000">
                <a:solidFill>
                  <a:schemeClr val="tx2"/>
                </a:solidFill>
                <a:latin typeface="Trade Gothic" charset="0"/>
              </a:defRPr>
            </a:lvl7pPr>
            <a:lvl8pPr marL="1371600" algn="l" rtl="0" eaLnBrk="1" fontAlgn="base" hangingPunct="1">
              <a:spcBef>
                <a:spcPct val="0"/>
              </a:spcBef>
              <a:spcAft>
                <a:spcPct val="0"/>
              </a:spcAft>
              <a:defRPr sz="4000">
                <a:solidFill>
                  <a:schemeClr val="tx2"/>
                </a:solidFill>
                <a:latin typeface="Trade Gothic" charset="0"/>
              </a:defRPr>
            </a:lvl8pPr>
            <a:lvl9pPr marL="1828800" algn="l" rtl="0" eaLnBrk="1" fontAlgn="base" hangingPunct="1">
              <a:spcBef>
                <a:spcPct val="0"/>
              </a:spcBef>
              <a:spcAft>
                <a:spcPct val="0"/>
              </a:spcAft>
              <a:defRPr sz="4000">
                <a:solidFill>
                  <a:schemeClr val="tx2"/>
                </a:solidFill>
                <a:latin typeface="Trade Gothic" charset="0"/>
              </a:defRPr>
            </a:lvl9pPr>
          </a:lstStyle>
          <a:p>
            <a:pPr algn="ctr"/>
            <a:r>
              <a:rPr lang="en-US" sz="6000" b="1" dirty="0">
                <a:latin typeface="+mj-lt"/>
                <a:cs typeface="+mj-cs"/>
              </a:rPr>
              <a:t>Let’s take a look at the entire document</a:t>
            </a:r>
          </a:p>
        </p:txBody>
      </p:sp>
      <p:sp>
        <p:nvSpPr>
          <p:cNvPr id="8" name="Slide Number Placeholder 7"/>
          <p:cNvSpPr>
            <a:spLocks noGrp="1"/>
          </p:cNvSpPr>
          <p:nvPr>
            <p:ph type="sldNum" sz="quarter" idx="10"/>
          </p:nvPr>
        </p:nvSpPr>
        <p:spPr/>
        <p:txBody>
          <a:bodyPr/>
          <a:lstStyle/>
          <a:p>
            <a:pPr>
              <a:defRPr/>
            </a:pPr>
            <a:fld id="{02078D67-9971-4597-979D-CABA3043A3A5}" type="slidenum">
              <a:rPr lang="en-US" smtClean="0"/>
              <a:pPr>
                <a:defRPr/>
              </a:pPr>
              <a:t>92</a:t>
            </a:fld>
            <a:endParaRPr lang="en-US" dirty="0"/>
          </a:p>
        </p:txBody>
      </p:sp>
    </p:spTree>
    <p:extLst>
      <p:ext uri="{BB962C8B-B14F-4D97-AF65-F5344CB8AC3E}">
        <p14:creationId xmlns:p14="http://schemas.microsoft.com/office/powerpoint/2010/main" val="36235538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ChangeArrowheads="1"/>
          </p:cNvSpPr>
          <p:nvPr>
            <p:ph type="title"/>
          </p:nvPr>
        </p:nvSpPr>
        <p:spPr>
          <a:xfrm>
            <a:off x="880533" y="443346"/>
            <a:ext cx="9330267" cy="813954"/>
          </a:xfrm>
          <a:noFill/>
        </p:spPr>
        <p:txBody>
          <a:bodyPr rtlCol="0">
            <a:normAutofit/>
          </a:bodyPr>
          <a:lstStyle/>
          <a:p>
            <a:pPr>
              <a:defRPr/>
            </a:pPr>
            <a:r>
              <a:rPr lang="en-US" b="1" dirty="0"/>
              <a:t>I. Type of Mortgage &amp; Terms</a:t>
            </a:r>
          </a:p>
        </p:txBody>
      </p:sp>
      <p:sp>
        <p:nvSpPr>
          <p:cNvPr id="9" name="Rectangle 5"/>
          <p:cNvSpPr txBox="1">
            <a:spLocks noChangeArrowheads="1"/>
          </p:cNvSpPr>
          <p:nvPr/>
        </p:nvSpPr>
        <p:spPr bwMode="auto">
          <a:xfrm>
            <a:off x="982134" y="1620985"/>
            <a:ext cx="5768494" cy="3876704"/>
          </a:xfrm>
          <a:prstGeom prst="rect">
            <a:avLst/>
          </a:prstGeom>
          <a:noFill/>
          <a:ln>
            <a:noFill/>
          </a:ln>
          <a:extLst/>
        </p:spPr>
        <p:txBody>
          <a:bodyPr vert="horz" wrap="square" lIns="0" tIns="45720" rIns="0" bIns="45720" numCol="1" anchor="t" anchorCtr="0" compatLnSpc="1">
            <a:prstTxWarp prst="textNoShape">
              <a:avLst/>
            </a:prstTxWarp>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lr>
                <a:srgbClr val="F48C0E"/>
              </a:buClr>
              <a:buChar char="•"/>
              <a:defRPr sz="1800">
                <a:solidFill>
                  <a:schemeClr val="tx1"/>
                </a:solidFill>
                <a:latin typeface="Calibri" pitchFamily="34" charset="0"/>
                <a:cs typeface="Calibri" pitchFamily="34" charset="0"/>
              </a:defRPr>
            </a:lvl3pPr>
            <a:lvl4pPr marL="1600200" indent="-228600" algn="l" rtl="0" eaLnBrk="1" fontAlgn="base" hangingPunct="1">
              <a:spcBef>
                <a:spcPct val="20000"/>
              </a:spcBef>
              <a:spcAft>
                <a:spcPct val="0"/>
              </a:spcAft>
              <a:buClr>
                <a:srgbClr val="F48C0E"/>
              </a:buClr>
              <a:buChar char="–"/>
              <a:defRPr sz="1600">
                <a:solidFill>
                  <a:schemeClr val="tx1"/>
                </a:solidFill>
                <a:latin typeface="Calibri" pitchFamily="34" charset="0"/>
                <a:cs typeface="Calibri" pitchFamily="34" charset="0"/>
              </a:defRPr>
            </a:lvl4pPr>
            <a:lvl5pPr marL="2057400" indent="-228600" algn="l" rtl="0" eaLnBrk="1" fontAlgn="base" hangingPunct="1">
              <a:spcBef>
                <a:spcPct val="20000"/>
              </a:spcBef>
              <a:spcAft>
                <a:spcPct val="0"/>
              </a:spcAft>
              <a:buClr>
                <a:srgbClr val="F48C0E"/>
              </a:buClr>
              <a:buChar char="»"/>
              <a:defRPr sz="1400">
                <a:solidFill>
                  <a:schemeClr val="tx1"/>
                </a:solidFill>
                <a:latin typeface="Calibri" pitchFamily="34" charset="0"/>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kern="0" dirty="0"/>
              <a:t>Type of Mortgage</a:t>
            </a:r>
          </a:p>
          <a:p>
            <a:r>
              <a:rPr lang="en-US" sz="3200" kern="0" dirty="0"/>
              <a:t>Terms of Loan</a:t>
            </a:r>
          </a:p>
          <a:p>
            <a:r>
              <a:rPr lang="en-US" sz="3200" kern="0" dirty="0"/>
              <a:t>Interest Rate</a:t>
            </a:r>
          </a:p>
          <a:p>
            <a:r>
              <a:rPr lang="en-US" sz="3200" kern="0" dirty="0"/>
              <a:t>Number of Mos. Amortized</a:t>
            </a:r>
          </a:p>
          <a:p>
            <a:r>
              <a:rPr lang="en-US" sz="3200" kern="0" dirty="0"/>
              <a:t>Amortization Type</a:t>
            </a:r>
          </a:p>
        </p:txBody>
      </p:sp>
      <p:pic>
        <p:nvPicPr>
          <p:cNvPr id="10" name="Picture 7" descr="MPj0400854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010400" y="1444336"/>
            <a:ext cx="3200400" cy="3781138"/>
          </a:xfrm>
          <a:prstGeom prst="rect">
            <a:avLst/>
          </a:prstGeom>
        </p:spPr>
      </p:pic>
      <p:sp>
        <p:nvSpPr>
          <p:cNvPr id="11" name="Slide Number Placeholder 10"/>
          <p:cNvSpPr>
            <a:spLocks noGrp="1"/>
          </p:cNvSpPr>
          <p:nvPr>
            <p:ph type="sldNum" sz="quarter" idx="10"/>
          </p:nvPr>
        </p:nvSpPr>
        <p:spPr/>
        <p:txBody>
          <a:bodyPr/>
          <a:lstStyle/>
          <a:p>
            <a:pPr>
              <a:defRPr/>
            </a:pPr>
            <a:fld id="{02078D67-9971-4597-979D-CABA3043A3A5}" type="slidenum">
              <a:rPr lang="en-US" smtClean="0"/>
              <a:pPr>
                <a:defRPr/>
              </a:pPr>
              <a:t>93</a:t>
            </a:fld>
            <a:endParaRPr lang="en-US" dirty="0"/>
          </a:p>
        </p:txBody>
      </p:sp>
    </p:spTree>
    <p:extLst>
      <p:ext uri="{BB962C8B-B14F-4D97-AF65-F5344CB8AC3E}">
        <p14:creationId xmlns:p14="http://schemas.microsoft.com/office/powerpoint/2010/main" val="18069142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495" y="372789"/>
            <a:ext cx="9650758" cy="538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10"/>
          <p:cNvSpPr>
            <a:spLocks noGrp="1"/>
          </p:cNvSpPr>
          <p:nvPr>
            <p:ph type="sldNum" sz="quarter" idx="10"/>
          </p:nvPr>
        </p:nvSpPr>
        <p:spPr/>
        <p:txBody>
          <a:bodyPr/>
          <a:lstStyle/>
          <a:p>
            <a:pPr>
              <a:defRPr/>
            </a:pPr>
            <a:fld id="{34D7BF9B-B9BE-4712-9294-07AD83FB8053}" type="slidenum">
              <a:rPr lang="en-US" smtClean="0"/>
              <a:pPr>
                <a:defRPr/>
              </a:pPr>
              <a:t>94</a:t>
            </a:fld>
            <a:endParaRPr lang="en-US" dirty="0"/>
          </a:p>
        </p:txBody>
      </p:sp>
    </p:spTree>
    <p:extLst>
      <p:ext uri="{BB962C8B-B14F-4D97-AF65-F5344CB8AC3E}">
        <p14:creationId xmlns:p14="http://schemas.microsoft.com/office/powerpoint/2010/main" val="659844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txBox="1">
            <a:spLocks noChangeArrowheads="1"/>
          </p:cNvSpPr>
          <p:nvPr/>
        </p:nvSpPr>
        <p:spPr bwMode="auto">
          <a:xfrm>
            <a:off x="756356" y="370465"/>
            <a:ext cx="10521244" cy="928399"/>
          </a:xfrm>
          <a:prstGeom prst="rect">
            <a:avLst/>
          </a:prstGeom>
          <a:noFill/>
          <a:ln>
            <a:noFill/>
          </a:ln>
          <a:extLst/>
        </p:spPr>
        <p:txBody>
          <a:bodyPr vert="horz" wrap="square" lIns="0" tIns="45720" rIns="0" bIns="45720" numCol="1" anchor="ctr" anchorCtr="0" compatLnSpc="1">
            <a:prstTxWarp prst="textNoShape">
              <a:avLst/>
            </a:prstTxWarp>
          </a:bodyPr>
          <a:lstStyle>
            <a:lvl1pPr marL="347663" indent="-347663" algn="l" rtl="0" eaLnBrk="1" fontAlgn="base" hangingPunct="1">
              <a:spcBef>
                <a:spcPct val="0"/>
              </a:spcBef>
              <a:spcAft>
                <a:spcPct val="0"/>
              </a:spcAft>
              <a:buClr>
                <a:srgbClr val="F48C0E"/>
              </a:buClr>
              <a:buFont typeface="Trade Gothic" charset="0"/>
              <a:buChar char="&gt;"/>
              <a:defRPr sz="4000">
                <a:solidFill>
                  <a:schemeClr val="tx2"/>
                </a:solidFill>
                <a:latin typeface="Calibri" pitchFamily="34" charset="0"/>
                <a:ea typeface="+mj-ea"/>
                <a:cs typeface="Calibri" pitchFamily="34" charset="0"/>
              </a:defRPr>
            </a:lvl1pPr>
            <a:lvl2pPr algn="l" rtl="0" eaLnBrk="1" fontAlgn="base" hangingPunct="1">
              <a:spcBef>
                <a:spcPct val="0"/>
              </a:spcBef>
              <a:spcAft>
                <a:spcPct val="0"/>
              </a:spcAft>
              <a:defRPr sz="4000">
                <a:solidFill>
                  <a:schemeClr val="tx2"/>
                </a:solidFill>
                <a:latin typeface="Calibri" pitchFamily="34" charset="0"/>
                <a:cs typeface="Calibri" pitchFamily="34" charset="0"/>
              </a:defRPr>
            </a:lvl2pPr>
            <a:lvl3pPr algn="l" rtl="0" eaLnBrk="1" fontAlgn="base" hangingPunct="1">
              <a:spcBef>
                <a:spcPct val="0"/>
              </a:spcBef>
              <a:spcAft>
                <a:spcPct val="0"/>
              </a:spcAft>
              <a:defRPr sz="4000">
                <a:solidFill>
                  <a:schemeClr val="tx2"/>
                </a:solidFill>
                <a:latin typeface="Calibri" pitchFamily="34" charset="0"/>
                <a:cs typeface="Calibri" pitchFamily="34" charset="0"/>
              </a:defRPr>
            </a:lvl3pPr>
            <a:lvl4pPr algn="l" rtl="0" eaLnBrk="1" fontAlgn="base" hangingPunct="1">
              <a:spcBef>
                <a:spcPct val="0"/>
              </a:spcBef>
              <a:spcAft>
                <a:spcPct val="0"/>
              </a:spcAft>
              <a:defRPr sz="4000">
                <a:solidFill>
                  <a:schemeClr val="tx2"/>
                </a:solidFill>
                <a:latin typeface="Calibri" pitchFamily="34" charset="0"/>
                <a:cs typeface="Calibri" pitchFamily="34" charset="0"/>
              </a:defRPr>
            </a:lvl4pPr>
            <a:lvl5pPr algn="l" rtl="0" eaLnBrk="1" fontAlgn="base" hangingPunct="1">
              <a:spcBef>
                <a:spcPct val="0"/>
              </a:spcBef>
              <a:spcAft>
                <a:spcPct val="0"/>
              </a:spcAft>
              <a:defRPr sz="4000">
                <a:solidFill>
                  <a:schemeClr val="tx2"/>
                </a:solidFill>
                <a:latin typeface="Calibri" pitchFamily="34" charset="0"/>
                <a:cs typeface="Calibri" pitchFamily="34" charset="0"/>
              </a:defRPr>
            </a:lvl5pPr>
            <a:lvl6pPr marL="457200" algn="l" rtl="0" eaLnBrk="1" fontAlgn="base" hangingPunct="1">
              <a:spcBef>
                <a:spcPct val="0"/>
              </a:spcBef>
              <a:spcAft>
                <a:spcPct val="0"/>
              </a:spcAft>
              <a:defRPr sz="4000">
                <a:solidFill>
                  <a:schemeClr val="tx2"/>
                </a:solidFill>
                <a:latin typeface="Trade Gothic" charset="0"/>
              </a:defRPr>
            </a:lvl6pPr>
            <a:lvl7pPr marL="914400" algn="l" rtl="0" eaLnBrk="1" fontAlgn="base" hangingPunct="1">
              <a:spcBef>
                <a:spcPct val="0"/>
              </a:spcBef>
              <a:spcAft>
                <a:spcPct val="0"/>
              </a:spcAft>
              <a:defRPr sz="4000">
                <a:solidFill>
                  <a:schemeClr val="tx2"/>
                </a:solidFill>
                <a:latin typeface="Trade Gothic" charset="0"/>
              </a:defRPr>
            </a:lvl7pPr>
            <a:lvl8pPr marL="1371600" algn="l" rtl="0" eaLnBrk="1" fontAlgn="base" hangingPunct="1">
              <a:spcBef>
                <a:spcPct val="0"/>
              </a:spcBef>
              <a:spcAft>
                <a:spcPct val="0"/>
              </a:spcAft>
              <a:defRPr sz="4000">
                <a:solidFill>
                  <a:schemeClr val="tx2"/>
                </a:solidFill>
                <a:latin typeface="Trade Gothic" charset="0"/>
              </a:defRPr>
            </a:lvl8pPr>
            <a:lvl9pPr marL="1828800" algn="l" rtl="0" eaLnBrk="1" fontAlgn="base" hangingPunct="1">
              <a:spcBef>
                <a:spcPct val="0"/>
              </a:spcBef>
              <a:spcAft>
                <a:spcPct val="0"/>
              </a:spcAft>
              <a:defRPr sz="4000">
                <a:solidFill>
                  <a:schemeClr val="tx2"/>
                </a:solidFill>
                <a:latin typeface="Trade Gothic" charset="0"/>
              </a:defRPr>
            </a:lvl9pPr>
          </a:lstStyle>
          <a:p>
            <a:pPr marL="0" indent="0">
              <a:buNone/>
              <a:defRPr/>
            </a:pPr>
            <a:r>
              <a:rPr lang="en-US" b="1" dirty="0">
                <a:latin typeface="+mj-lt"/>
                <a:cs typeface="+mj-cs"/>
              </a:rPr>
              <a:t>II. Property Info &amp; Purpose Of Loan</a:t>
            </a:r>
          </a:p>
        </p:txBody>
      </p:sp>
      <p:sp>
        <p:nvSpPr>
          <p:cNvPr id="9" name="Rectangle 5"/>
          <p:cNvSpPr txBox="1">
            <a:spLocks noChangeArrowheads="1"/>
          </p:cNvSpPr>
          <p:nvPr/>
        </p:nvSpPr>
        <p:spPr>
          <a:xfrm>
            <a:off x="936979" y="1591188"/>
            <a:ext cx="4899378" cy="3816191"/>
          </a:xfrm>
          <a:prstGeom prst="rect">
            <a:avLst/>
          </a:prstGeom>
          <a:noFill/>
        </p:spPr>
        <p:txBody>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1400">
                <a:solidFill>
                  <a:schemeClr val="tx1"/>
                </a:solidFill>
                <a:latin typeface="+mn-lt"/>
                <a:cs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mn-lt"/>
                <a:cs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Subject Address</a:t>
            </a:r>
          </a:p>
          <a:p>
            <a:r>
              <a:rPr lang="en-US" sz="2800" kern="0" dirty="0"/>
              <a:t>Legal Description</a:t>
            </a:r>
          </a:p>
          <a:p>
            <a:r>
              <a:rPr lang="en-US" sz="2800" kern="0" dirty="0"/>
              <a:t>Number of Units</a:t>
            </a:r>
          </a:p>
          <a:p>
            <a:r>
              <a:rPr lang="en-US" sz="2800" kern="0" dirty="0"/>
              <a:t>Year  Built</a:t>
            </a:r>
          </a:p>
          <a:p>
            <a:r>
              <a:rPr lang="en-US" sz="2800" kern="0" dirty="0"/>
              <a:t>Purpose of Loan</a:t>
            </a:r>
          </a:p>
          <a:p>
            <a:r>
              <a:rPr lang="en-US" sz="2800" kern="0" dirty="0"/>
              <a:t>Property Type</a:t>
            </a:r>
          </a:p>
        </p:txBody>
      </p:sp>
      <p:sp>
        <p:nvSpPr>
          <p:cNvPr id="10" name="Rectangle 6"/>
          <p:cNvSpPr txBox="1">
            <a:spLocks noChangeArrowheads="1"/>
          </p:cNvSpPr>
          <p:nvPr/>
        </p:nvSpPr>
        <p:spPr>
          <a:xfrm>
            <a:off x="6181436" y="1591188"/>
            <a:ext cx="4734919" cy="3816191"/>
          </a:xfrm>
          <a:prstGeom prst="rect">
            <a:avLst/>
          </a:prstGeom>
          <a:noFill/>
        </p:spPr>
        <p:txBody>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1400">
                <a:solidFill>
                  <a:schemeClr val="tx1"/>
                </a:solidFill>
                <a:latin typeface="+mn-lt"/>
                <a:cs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mn-lt"/>
                <a:cs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800" kern="0" dirty="0"/>
              <a:t>Construction/Refinance</a:t>
            </a:r>
          </a:p>
          <a:p>
            <a:r>
              <a:rPr lang="en-US" sz="2800" kern="0" dirty="0"/>
              <a:t>Improvements</a:t>
            </a:r>
          </a:p>
          <a:p>
            <a:r>
              <a:rPr lang="en-US" sz="2800" kern="0" dirty="0"/>
              <a:t>Title</a:t>
            </a:r>
          </a:p>
          <a:p>
            <a:r>
              <a:rPr lang="en-US" sz="2800" kern="0" dirty="0"/>
              <a:t>Source of Funds</a:t>
            </a:r>
          </a:p>
          <a:p>
            <a:r>
              <a:rPr lang="en-US" sz="2800" kern="0" dirty="0"/>
              <a:t>Estate</a:t>
            </a:r>
          </a:p>
        </p:txBody>
      </p:sp>
      <p:sp>
        <p:nvSpPr>
          <p:cNvPr id="11" name="Slide Number Placeholder 10"/>
          <p:cNvSpPr>
            <a:spLocks noGrp="1"/>
          </p:cNvSpPr>
          <p:nvPr>
            <p:ph type="sldNum" sz="quarter" idx="10"/>
          </p:nvPr>
        </p:nvSpPr>
        <p:spPr/>
        <p:txBody>
          <a:bodyPr/>
          <a:lstStyle/>
          <a:p>
            <a:pPr>
              <a:defRPr/>
            </a:pPr>
            <a:fld id="{02078D67-9971-4597-979D-CABA3043A3A5}" type="slidenum">
              <a:rPr lang="en-US" smtClean="0"/>
              <a:pPr>
                <a:defRPr/>
              </a:pPr>
              <a:t>95</a:t>
            </a:fld>
            <a:endParaRPr lang="en-US" dirty="0"/>
          </a:p>
        </p:txBody>
      </p:sp>
    </p:spTree>
    <p:extLst>
      <p:ext uri="{BB962C8B-B14F-4D97-AF65-F5344CB8AC3E}">
        <p14:creationId xmlns:p14="http://schemas.microsoft.com/office/powerpoint/2010/main" val="24146728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668" y="429012"/>
            <a:ext cx="9556272" cy="5271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p:cNvSpPr>
            <a:spLocks noGrp="1"/>
          </p:cNvSpPr>
          <p:nvPr>
            <p:ph type="sldNum" sz="quarter" idx="10"/>
          </p:nvPr>
        </p:nvSpPr>
        <p:spPr/>
        <p:txBody>
          <a:bodyPr/>
          <a:lstStyle/>
          <a:p>
            <a:pPr>
              <a:defRPr/>
            </a:pPr>
            <a:fld id="{02078D67-9971-4597-979D-CABA3043A3A5}" type="slidenum">
              <a:rPr lang="en-US" smtClean="0"/>
              <a:pPr>
                <a:defRPr/>
              </a:pPr>
              <a:t>96</a:t>
            </a:fld>
            <a:endParaRPr lang="en-US" dirty="0"/>
          </a:p>
        </p:txBody>
      </p:sp>
    </p:spTree>
    <p:extLst>
      <p:ext uri="{BB962C8B-B14F-4D97-AF65-F5344CB8AC3E}">
        <p14:creationId xmlns:p14="http://schemas.microsoft.com/office/powerpoint/2010/main" val="23870136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ChangeArrowheads="1"/>
          </p:cNvSpPr>
          <p:nvPr>
            <p:ph type="title"/>
          </p:nvPr>
        </p:nvSpPr>
        <p:spPr>
          <a:xfrm>
            <a:off x="530578" y="365127"/>
            <a:ext cx="9638659" cy="861001"/>
          </a:xfrm>
          <a:noFill/>
        </p:spPr>
        <p:txBody>
          <a:bodyPr/>
          <a:lstStyle/>
          <a:p>
            <a:pPr eaLnBrk="1" hangingPunct="1">
              <a:defRPr/>
            </a:pPr>
            <a:r>
              <a:rPr lang="en-US" b="1" kern="1200" dirty="0"/>
              <a:t>III.  Borrower Information</a:t>
            </a:r>
          </a:p>
        </p:txBody>
      </p:sp>
      <p:sp>
        <p:nvSpPr>
          <p:cNvPr id="9" name="Rectangle 5"/>
          <p:cNvSpPr>
            <a:spLocks noGrp="1" noChangeArrowheads="1"/>
          </p:cNvSpPr>
          <p:nvPr>
            <p:ph sz="half" idx="1"/>
          </p:nvPr>
        </p:nvSpPr>
        <p:spPr>
          <a:xfrm>
            <a:off x="891822" y="1496291"/>
            <a:ext cx="4639734" cy="4182020"/>
          </a:xfrm>
          <a:noFill/>
        </p:spPr>
        <p:txBody>
          <a:bodyPr/>
          <a:lstStyle/>
          <a:p>
            <a:pPr algn="just" eaLnBrk="1" hangingPunct="1"/>
            <a:r>
              <a:rPr lang="en-US" sz="2800" dirty="0"/>
              <a:t>Name</a:t>
            </a:r>
          </a:p>
          <a:p>
            <a:pPr algn="just" eaLnBrk="1" hangingPunct="1"/>
            <a:r>
              <a:rPr lang="en-US" sz="2800" dirty="0"/>
              <a:t>Age</a:t>
            </a:r>
          </a:p>
          <a:p>
            <a:pPr algn="just" eaLnBrk="1" hangingPunct="1"/>
            <a:r>
              <a:rPr lang="en-US" sz="2800" dirty="0"/>
              <a:t>Social Security #</a:t>
            </a:r>
          </a:p>
          <a:p>
            <a:pPr algn="just" eaLnBrk="1" hangingPunct="1"/>
            <a:r>
              <a:rPr lang="en-US" sz="2800" dirty="0"/>
              <a:t>Phone</a:t>
            </a:r>
          </a:p>
          <a:p>
            <a:pPr algn="just" eaLnBrk="1" hangingPunct="1"/>
            <a:r>
              <a:rPr lang="en-US" sz="2800" dirty="0"/>
              <a:t>Yrs. In School</a:t>
            </a:r>
          </a:p>
          <a:p>
            <a:pPr algn="just" eaLnBrk="1" hangingPunct="1"/>
            <a:r>
              <a:rPr lang="en-US" sz="2800" dirty="0"/>
              <a:t>Marital Status</a:t>
            </a:r>
          </a:p>
          <a:p>
            <a:pPr algn="just" eaLnBrk="1" hangingPunct="1"/>
            <a:r>
              <a:rPr lang="en-US" sz="2800" dirty="0"/>
              <a:t>Dependents Info</a:t>
            </a:r>
          </a:p>
        </p:txBody>
      </p:sp>
      <p:sp>
        <p:nvSpPr>
          <p:cNvPr id="10" name="Rectangle 6"/>
          <p:cNvSpPr txBox="1">
            <a:spLocks noChangeArrowheads="1"/>
          </p:cNvSpPr>
          <p:nvPr/>
        </p:nvSpPr>
        <p:spPr>
          <a:xfrm>
            <a:off x="6407728" y="1496291"/>
            <a:ext cx="5005339" cy="4182020"/>
          </a:xfrm>
          <a:prstGeom prst="rect">
            <a:avLst/>
          </a:prstGeom>
          <a:noFill/>
        </p:spPr>
        <p:txBody>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1400">
                <a:solidFill>
                  <a:schemeClr val="tx1"/>
                </a:solidFill>
                <a:latin typeface="+mn-lt"/>
                <a:cs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mn-lt"/>
                <a:cs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3200" kern="0" dirty="0"/>
              <a:t>Address Info</a:t>
            </a:r>
          </a:p>
          <a:p>
            <a:r>
              <a:rPr lang="en-US" sz="3200" kern="0" dirty="0"/>
              <a:t>Own/Rent</a:t>
            </a:r>
          </a:p>
          <a:p>
            <a:r>
              <a:rPr lang="en-US" sz="3200" kern="0" dirty="0"/>
              <a:t>Yrs. @ Current Address</a:t>
            </a:r>
          </a:p>
          <a:p>
            <a:r>
              <a:rPr lang="en-US" sz="3200" kern="0" dirty="0"/>
              <a:t>Previous Address Info</a:t>
            </a:r>
          </a:p>
          <a:p>
            <a:r>
              <a:rPr lang="en-US" sz="3200" kern="0" dirty="0"/>
              <a:t>Co-borrower Info</a:t>
            </a:r>
          </a:p>
        </p:txBody>
      </p:sp>
      <p:sp>
        <p:nvSpPr>
          <p:cNvPr id="11" name="Slide Number Placeholder 10"/>
          <p:cNvSpPr>
            <a:spLocks noGrp="1"/>
          </p:cNvSpPr>
          <p:nvPr>
            <p:ph type="sldNum" sz="quarter" idx="10"/>
          </p:nvPr>
        </p:nvSpPr>
        <p:spPr/>
        <p:txBody>
          <a:bodyPr/>
          <a:lstStyle/>
          <a:p>
            <a:pPr>
              <a:defRPr/>
            </a:pPr>
            <a:fld id="{02078D67-9971-4597-979D-CABA3043A3A5}" type="slidenum">
              <a:rPr lang="en-US" smtClean="0"/>
              <a:pPr>
                <a:defRPr/>
              </a:pPr>
              <a:t>97</a:t>
            </a:fld>
            <a:endParaRPr lang="en-US" dirty="0"/>
          </a:p>
        </p:txBody>
      </p:sp>
    </p:spTree>
    <p:extLst>
      <p:ext uri="{BB962C8B-B14F-4D97-AF65-F5344CB8AC3E}">
        <p14:creationId xmlns:p14="http://schemas.microsoft.com/office/powerpoint/2010/main" val="7583612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64" y="417689"/>
            <a:ext cx="10258201" cy="5305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p:cNvSpPr>
            <a:spLocks noGrp="1"/>
          </p:cNvSpPr>
          <p:nvPr>
            <p:ph type="sldNum" sz="quarter" idx="10"/>
          </p:nvPr>
        </p:nvSpPr>
        <p:spPr/>
        <p:txBody>
          <a:bodyPr/>
          <a:lstStyle/>
          <a:p>
            <a:pPr>
              <a:defRPr/>
            </a:pPr>
            <a:fld id="{A471B1AE-CC09-4406-A997-E8D40DD449C3}" type="slidenum">
              <a:rPr lang="en-US" smtClean="0"/>
              <a:pPr>
                <a:defRPr/>
              </a:pPr>
              <a:t>98</a:t>
            </a:fld>
            <a:endParaRPr lang="en-US" dirty="0"/>
          </a:p>
        </p:txBody>
      </p:sp>
    </p:spTree>
    <p:extLst>
      <p:ext uri="{BB962C8B-B14F-4D97-AF65-F5344CB8AC3E}">
        <p14:creationId xmlns:p14="http://schemas.microsoft.com/office/powerpoint/2010/main" val="17603561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p:cNvSpPr>
            <a:spLocks noGrp="1" noChangeArrowheads="1"/>
          </p:cNvSpPr>
          <p:nvPr>
            <p:ph type="title"/>
          </p:nvPr>
        </p:nvSpPr>
        <p:spPr>
          <a:xfrm>
            <a:off x="666044" y="365126"/>
            <a:ext cx="9399283" cy="757093"/>
          </a:xfrm>
          <a:noFill/>
        </p:spPr>
        <p:txBody>
          <a:bodyPr/>
          <a:lstStyle/>
          <a:p>
            <a:pPr eaLnBrk="1" hangingPunct="1">
              <a:defRPr/>
            </a:pPr>
            <a:r>
              <a:rPr lang="en-US" b="1" kern="1200" dirty="0"/>
              <a:t>IV.  Employment Information</a:t>
            </a:r>
          </a:p>
        </p:txBody>
      </p:sp>
      <p:sp>
        <p:nvSpPr>
          <p:cNvPr id="10" name="Rectangle 5"/>
          <p:cNvSpPr txBox="1">
            <a:spLocks noChangeArrowheads="1"/>
          </p:cNvSpPr>
          <p:nvPr/>
        </p:nvSpPr>
        <p:spPr bwMode="auto">
          <a:xfrm>
            <a:off x="666044" y="1257301"/>
            <a:ext cx="5939111" cy="4156364"/>
          </a:xfrm>
          <a:prstGeom prst="rect">
            <a:avLst/>
          </a:prstGeom>
          <a:noFill/>
          <a:ln>
            <a:noFill/>
          </a:ln>
          <a:extLst/>
        </p:spPr>
        <p:txBody>
          <a:bodyPr vert="horz" wrap="square" lIns="0" tIns="45720" rIns="0" bIns="45720" numCol="1" anchor="t" anchorCtr="0" compatLnSpc="1">
            <a:prstTxWarp prst="textNoShape">
              <a:avLst/>
            </a:prstTxWarp>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har char="•"/>
              <a:defRPr sz="1400">
                <a:solidFill>
                  <a:schemeClr val="tx1"/>
                </a:solidFill>
                <a:latin typeface="+mn-lt"/>
                <a:cs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mn-lt"/>
                <a:cs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mn-lt"/>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US" kern="0" dirty="0"/>
          </a:p>
          <a:p>
            <a:r>
              <a:rPr lang="en-US" sz="3200" kern="0" dirty="0"/>
              <a:t>Employer Name &amp; Address</a:t>
            </a:r>
          </a:p>
          <a:p>
            <a:r>
              <a:rPr lang="en-US" sz="3200" kern="0" dirty="0"/>
              <a:t>Yrs. On Job</a:t>
            </a:r>
          </a:p>
          <a:p>
            <a:r>
              <a:rPr lang="en-US" sz="3200" kern="0" dirty="0"/>
              <a:t>Yrs./Line of Work</a:t>
            </a:r>
          </a:p>
          <a:p>
            <a:r>
              <a:rPr lang="en-US" sz="3200" kern="0" dirty="0"/>
              <a:t>Position/Title/Type of Business</a:t>
            </a:r>
          </a:p>
          <a:p>
            <a:r>
              <a:rPr lang="en-US" sz="3200" kern="0" dirty="0"/>
              <a:t>Phone</a:t>
            </a:r>
          </a:p>
        </p:txBody>
      </p:sp>
      <p:sp>
        <p:nvSpPr>
          <p:cNvPr id="11" name="Rectangle 6"/>
          <p:cNvSpPr txBox="1">
            <a:spLocks noChangeArrowheads="1"/>
          </p:cNvSpPr>
          <p:nvPr/>
        </p:nvSpPr>
        <p:spPr bwMode="auto">
          <a:xfrm>
            <a:off x="6792191" y="1257302"/>
            <a:ext cx="4474119" cy="4156363"/>
          </a:xfrm>
          <a:prstGeom prst="rect">
            <a:avLst/>
          </a:prstGeom>
          <a:noFill/>
          <a:ln>
            <a:noFill/>
          </a:ln>
          <a:extLst/>
        </p:spPr>
        <p:txBody>
          <a:bodyPr vert="horz" wrap="square" lIns="0" tIns="45720" rIns="0" bIns="45720" numCol="1" anchor="t" anchorCtr="0" compatLnSpc="1">
            <a:prstTxWarp prst="textNoShape">
              <a:avLst/>
            </a:prstTxWarp>
          </a:bodyPr>
          <a:lstStyle>
            <a:lvl1pPr marL="290513" indent="-290513" algn="l" rtl="0" eaLnBrk="1" fontAlgn="base" hangingPunct="1">
              <a:spcBef>
                <a:spcPct val="40000"/>
              </a:spcBef>
              <a:spcAft>
                <a:spcPct val="0"/>
              </a:spcAft>
              <a:buClr>
                <a:srgbClr val="F48C0E"/>
              </a:buClr>
              <a:buFont typeface="Trade Gothic" charset="0"/>
              <a:buChar char="&gt;"/>
              <a:defRPr sz="2400">
                <a:solidFill>
                  <a:schemeClr val="tx1"/>
                </a:solidFill>
                <a:latin typeface="Calibri" pitchFamily="34" charset="0"/>
                <a:ea typeface="+mn-ea"/>
                <a:cs typeface="Calibri" pitchFamily="34" charset="0"/>
              </a:defRPr>
            </a:lvl1pPr>
            <a:lvl2pPr marL="592138" indent="-285750" algn="l" rtl="0" eaLnBrk="1" fontAlgn="base" hangingPunct="1">
              <a:spcBef>
                <a:spcPct val="20000"/>
              </a:spcBef>
              <a:spcAft>
                <a:spcPct val="0"/>
              </a:spcAft>
              <a:buClr>
                <a:srgbClr val="F48C0E"/>
              </a:buClr>
              <a:buFont typeface="Trebuchet MS" pitchFamily="34" charset="0"/>
              <a:buChar char="—"/>
              <a:defRPr sz="2000">
                <a:solidFill>
                  <a:schemeClr val="tx1"/>
                </a:solidFill>
                <a:latin typeface="Calibri" pitchFamily="34" charset="0"/>
                <a:cs typeface="Calibri" pitchFamily="34" charset="0"/>
              </a:defRPr>
            </a:lvl2pPr>
            <a:lvl3pPr marL="1143000" indent="-228600" algn="l" rtl="0" eaLnBrk="1" fontAlgn="base" hangingPunct="1">
              <a:spcBef>
                <a:spcPct val="20000"/>
              </a:spcBef>
              <a:spcAft>
                <a:spcPct val="0"/>
              </a:spcAft>
              <a:buClr>
                <a:srgbClr val="F48C0E"/>
              </a:buClr>
              <a:buChar char="•"/>
              <a:defRPr sz="1800">
                <a:solidFill>
                  <a:schemeClr val="tx1"/>
                </a:solidFill>
                <a:latin typeface="Calibri" pitchFamily="34" charset="0"/>
                <a:cs typeface="Calibri" pitchFamily="34" charset="0"/>
              </a:defRPr>
            </a:lvl3pPr>
            <a:lvl4pPr marL="1600200" indent="-228600" algn="l" rtl="0" eaLnBrk="1" fontAlgn="base" hangingPunct="1">
              <a:spcBef>
                <a:spcPct val="20000"/>
              </a:spcBef>
              <a:spcAft>
                <a:spcPct val="0"/>
              </a:spcAft>
              <a:buClr>
                <a:srgbClr val="F48C0E"/>
              </a:buClr>
              <a:buChar char="–"/>
              <a:defRPr sz="1600">
                <a:solidFill>
                  <a:schemeClr val="tx1"/>
                </a:solidFill>
                <a:latin typeface="Calibri" pitchFamily="34" charset="0"/>
                <a:cs typeface="Calibri" pitchFamily="34" charset="0"/>
              </a:defRPr>
            </a:lvl4pPr>
            <a:lvl5pPr marL="2057400" indent="-228600" algn="l" rtl="0" eaLnBrk="1" fontAlgn="base" hangingPunct="1">
              <a:spcBef>
                <a:spcPct val="20000"/>
              </a:spcBef>
              <a:spcAft>
                <a:spcPct val="0"/>
              </a:spcAft>
              <a:buClr>
                <a:srgbClr val="F48C0E"/>
              </a:buClr>
              <a:buChar char="»"/>
              <a:defRPr sz="1400">
                <a:solidFill>
                  <a:schemeClr val="tx1"/>
                </a:solidFill>
                <a:latin typeface="Calibri" pitchFamily="34" charset="0"/>
                <a:cs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endParaRPr lang="en-US" kern="0" dirty="0"/>
          </a:p>
          <a:p>
            <a:r>
              <a:rPr lang="en-US" sz="2800" kern="0" dirty="0"/>
              <a:t>Previous Employer</a:t>
            </a:r>
          </a:p>
          <a:p>
            <a:r>
              <a:rPr lang="en-US" sz="2800" kern="0" dirty="0"/>
              <a:t>Dates To-From</a:t>
            </a:r>
          </a:p>
          <a:p>
            <a:r>
              <a:rPr lang="en-US" sz="2800" kern="0" dirty="0"/>
              <a:t>Monthly Income</a:t>
            </a:r>
          </a:p>
          <a:p>
            <a:r>
              <a:rPr lang="en-US" sz="2800" kern="0" dirty="0"/>
              <a:t>Co-Borrower Employment Info</a:t>
            </a:r>
          </a:p>
        </p:txBody>
      </p:sp>
      <p:sp>
        <p:nvSpPr>
          <p:cNvPr id="12" name="Slide Number Placeholder 11"/>
          <p:cNvSpPr>
            <a:spLocks noGrp="1"/>
          </p:cNvSpPr>
          <p:nvPr>
            <p:ph type="sldNum" sz="quarter" idx="10"/>
          </p:nvPr>
        </p:nvSpPr>
        <p:spPr/>
        <p:txBody>
          <a:bodyPr/>
          <a:lstStyle/>
          <a:p>
            <a:pPr>
              <a:defRPr/>
            </a:pPr>
            <a:fld id="{A471B1AE-CC09-4406-A997-E8D40DD449C3}" type="slidenum">
              <a:rPr lang="en-US" smtClean="0"/>
              <a:pPr>
                <a:defRPr/>
              </a:pPr>
              <a:t>99</a:t>
            </a:fld>
            <a:endParaRPr lang="en-US" dirty="0"/>
          </a:p>
        </p:txBody>
      </p:sp>
    </p:spTree>
    <p:extLst>
      <p:ext uri="{BB962C8B-B14F-4D97-AF65-F5344CB8AC3E}">
        <p14:creationId xmlns:p14="http://schemas.microsoft.com/office/powerpoint/2010/main" val="144397188"/>
      </p:ext>
    </p:extLst>
  </p:cSld>
  <p:clrMapOvr>
    <a:masterClrMapping/>
  </p:clrMapOvr>
</p:sld>
</file>

<file path=ppt/theme/theme1.xml><?xml version="1.0" encoding="utf-8"?>
<a:theme xmlns:a="http://schemas.openxmlformats.org/drawingml/2006/main" name="Tavant_power_pt_template">
  <a:themeElements>
    <a:clrScheme name="Tavant_power_p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avant_power_pt_template">
      <a:majorFont>
        <a:latin typeface="Trade Gothic"/>
        <a:ea typeface=""/>
        <a:cs typeface=""/>
      </a:majorFont>
      <a:minorFont>
        <a:latin typeface="Trade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avant_power_p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avant_power_p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avant_power_p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avant_power_p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avant_power_p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avant_power_p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avant_power_p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avant_power_p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avant_power_p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avant_power_p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avant_power_p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avant_power_p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C5694C2-233D-47CC-B3F3-7C70B6BB3EC9}" vid="{8AAAE300-5176-4F1A-92E4-73F64757CF38}"/>
    </a:ext>
  </a:extLst>
</a:theme>
</file>

<file path=ppt/theme/theme2.xml><?xml version="1.0" encoding="utf-8"?>
<a:theme xmlns:a="http://schemas.openxmlformats.org/drawingml/2006/main" name="1_Tavant_power_pt_template">
  <a:themeElements>
    <a:clrScheme name="Tavant_power_p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avant_power_pt_template">
      <a:majorFont>
        <a:latin typeface="Trade Gothic"/>
        <a:ea typeface=""/>
        <a:cs typeface=""/>
      </a:majorFont>
      <a:minorFont>
        <a:latin typeface="Trade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avant_power_p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avant_power_p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avant_power_p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avant_power_p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avant_power_p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avant_power_p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avant_power_p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avant_power_p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avant_power_p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avant_power_p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avant_power_p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avant_power_p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C5694C2-233D-47CC-B3F3-7C70B6BB3EC9}" vid="{588CE070-7706-40F9-8FF0-68FDBC2B7789}"/>
    </a:ext>
  </a:extLst>
</a:theme>
</file>

<file path=ppt/theme/theme3.xml><?xml version="1.0" encoding="utf-8"?>
<a:theme xmlns:a="http://schemas.openxmlformats.org/drawingml/2006/main" name="4_Tavant_power_pt_template">
  <a:themeElements>
    <a:clrScheme name="Tavant_power_p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avant_power_pt_template">
      <a:majorFont>
        <a:latin typeface="Trade Gothic"/>
        <a:ea typeface=""/>
        <a:cs typeface=""/>
      </a:majorFont>
      <a:minorFont>
        <a:latin typeface="Trade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Tavant_power_p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avant_power_p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avant_power_p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avant_power_p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avant_power_p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avant_power_p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avant_power_pt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avant_power_p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avant_power_p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avant_power_p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avant_power_p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avant_power_p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EC5694C2-233D-47CC-B3F3-7C70B6BB3EC9}" vid="{08DAF28D-5AEE-4819-820A-90D6A01DA44D}"/>
    </a:ext>
  </a:extLst>
</a:theme>
</file>

<file path=ppt/theme/themeOverride1.xml><?xml version="1.0" encoding="utf-8"?>
<a:themeOverride xmlns:a="http://schemas.openxmlformats.org/drawingml/2006/main">
  <a:clrScheme name="Tavant_power_p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Tavant_Presentation_Template</Template>
  <TotalTime>53444</TotalTime>
  <Words>10938</Words>
  <Application>Microsoft Office PowerPoint</Application>
  <PresentationFormat>Widescreen</PresentationFormat>
  <Paragraphs>1212</Paragraphs>
  <Slides>177</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177</vt:i4>
      </vt:variant>
    </vt:vector>
  </HeadingPairs>
  <TitlesOfParts>
    <vt:vector size="188" baseType="lpstr">
      <vt:lpstr>Arial</vt:lpstr>
      <vt:lpstr>Arial Black</vt:lpstr>
      <vt:lpstr>Brush Script MT</vt:lpstr>
      <vt:lpstr>Calibri</vt:lpstr>
      <vt:lpstr>Courier New</vt:lpstr>
      <vt:lpstr>Times</vt:lpstr>
      <vt:lpstr>Times New Roman</vt:lpstr>
      <vt:lpstr>Trade Gothic</vt:lpstr>
      <vt:lpstr>Tavant_power_pt_template</vt:lpstr>
      <vt:lpstr>1_Tavant_power_pt_template</vt:lpstr>
      <vt:lpstr>4_Tavant_power_pt_template</vt:lpstr>
      <vt:lpstr>Introduction to Mortgage Lending</vt:lpstr>
      <vt:lpstr>Agenda</vt:lpstr>
      <vt:lpstr>Fun Fact !</vt:lpstr>
      <vt:lpstr>What is Mortgage</vt:lpstr>
      <vt:lpstr>What does the mortgage lending industry do?</vt:lpstr>
      <vt:lpstr>  Mortgage Cycle  </vt:lpstr>
      <vt:lpstr>Mortgage Loan Process</vt:lpstr>
      <vt:lpstr>Mortgage Lending Activities</vt:lpstr>
      <vt:lpstr>Mortgage Origination</vt:lpstr>
      <vt:lpstr>Mortgage Processing </vt:lpstr>
      <vt:lpstr>Mortgage Underwriting</vt:lpstr>
      <vt:lpstr>4 Cs of Underwriting</vt:lpstr>
      <vt:lpstr>Mortgage Closing</vt:lpstr>
      <vt:lpstr>Mortgage Funding</vt:lpstr>
      <vt:lpstr>Mortgage Warehousing</vt:lpstr>
      <vt:lpstr>Shipping &amp; Delivery</vt:lpstr>
      <vt:lpstr>Mortgage Servicing</vt:lpstr>
      <vt:lpstr>Industry Partners</vt:lpstr>
      <vt:lpstr>Industry Partners</vt:lpstr>
      <vt:lpstr>Mortgage Lenders</vt:lpstr>
      <vt:lpstr>Types of Mortgage Lenders</vt:lpstr>
      <vt:lpstr>Mortgage Bankers</vt:lpstr>
      <vt:lpstr>Portfolio Mortgage Lenders</vt:lpstr>
      <vt:lpstr>Correspondent Mortgage Lenders</vt:lpstr>
      <vt:lpstr>Wholesale Mortgage Lenders</vt:lpstr>
      <vt:lpstr>Retail/Direct Mortgage Lenders</vt:lpstr>
      <vt:lpstr>Prime Mortgage Lenders</vt:lpstr>
      <vt:lpstr>Sub Prime Mortgage Lenders</vt:lpstr>
      <vt:lpstr>Alt-A Mortgage Lenders</vt:lpstr>
      <vt:lpstr>Warehouse Mortgage Lenders </vt:lpstr>
      <vt:lpstr>Mortgage Brokers</vt:lpstr>
      <vt:lpstr>Mortgage Loan Officers</vt:lpstr>
      <vt:lpstr>Mortgage Insurance Companies</vt:lpstr>
      <vt:lpstr>Hazard Insurance Companies</vt:lpstr>
      <vt:lpstr>Flood Insurance Companies</vt:lpstr>
      <vt:lpstr>Credit Reporting Agencies</vt:lpstr>
      <vt:lpstr>Title Companies</vt:lpstr>
      <vt:lpstr>Appraisers/Appraisal Companies</vt:lpstr>
      <vt:lpstr>The Secondary Market</vt:lpstr>
      <vt:lpstr>Mortgage-Backed Securities</vt:lpstr>
      <vt:lpstr>Underwriting Agencies</vt:lpstr>
      <vt:lpstr>Underwriting Agencies</vt:lpstr>
      <vt:lpstr>Underwriting Agencies – What They Do!</vt:lpstr>
      <vt:lpstr>Fannie Mae / FNMA</vt:lpstr>
      <vt:lpstr>Freddie Mac / FHLMC</vt:lpstr>
      <vt:lpstr>Ginnie Mae / GNMA</vt:lpstr>
      <vt:lpstr>Farmer Mac / FAMC</vt:lpstr>
      <vt:lpstr>Types of Mortgages</vt:lpstr>
      <vt:lpstr>Types of Mortgages</vt:lpstr>
      <vt:lpstr>Conventional Loans</vt:lpstr>
      <vt:lpstr>Conforming &amp; Non-conforming Loans</vt:lpstr>
      <vt:lpstr>Jumbo Loans or B/C/D Paper (Sub-prime) Loans</vt:lpstr>
      <vt:lpstr>Second Mortgage / Home Equity Loan</vt:lpstr>
      <vt:lpstr>Use of Second Mortgage</vt:lpstr>
      <vt:lpstr>Home Equity Line of Credit (HELOC)</vt:lpstr>
      <vt:lpstr>Reverse Mortgage</vt:lpstr>
      <vt:lpstr>Non-Conventional/ Govt. Loans</vt:lpstr>
      <vt:lpstr>VA – Veterans Affairs</vt:lpstr>
      <vt:lpstr>FHA – Federal Housing Administration</vt:lpstr>
      <vt:lpstr>RHS – Rural Housing Service</vt:lpstr>
      <vt:lpstr>Loan Amortization</vt:lpstr>
      <vt:lpstr>What is Amortization</vt:lpstr>
      <vt:lpstr>Types of Amortization</vt:lpstr>
      <vt:lpstr>Fixed Rate Mortgage</vt:lpstr>
      <vt:lpstr>Balloon Loans</vt:lpstr>
      <vt:lpstr>Two-Step Mortgage</vt:lpstr>
      <vt:lpstr>Buy down Mortgage</vt:lpstr>
      <vt:lpstr>Interest Only Mortgage</vt:lpstr>
      <vt:lpstr>Graduated Payment Mortgage</vt:lpstr>
      <vt:lpstr>Adjustable Rate Mortgage</vt:lpstr>
      <vt:lpstr>ARM Indexes</vt:lpstr>
      <vt:lpstr>ARM Continued</vt:lpstr>
      <vt:lpstr>ARM Continued</vt:lpstr>
      <vt:lpstr>ARM Caps</vt:lpstr>
      <vt:lpstr>Periodic Caps</vt:lpstr>
      <vt:lpstr>Life Time Caps</vt:lpstr>
      <vt:lpstr>Payment Caps</vt:lpstr>
      <vt:lpstr>Principal Caps</vt:lpstr>
      <vt:lpstr>Negative Amortization Mortgage</vt:lpstr>
      <vt:lpstr>Fixed Period ARMs</vt:lpstr>
      <vt:lpstr>Convertible ARMs</vt:lpstr>
      <vt:lpstr>Option ARMs</vt:lpstr>
      <vt:lpstr>Loan Purpose</vt:lpstr>
      <vt:lpstr>Loan Purpose</vt:lpstr>
      <vt:lpstr>Purchase Loans</vt:lpstr>
      <vt:lpstr>Refinance Loans</vt:lpstr>
      <vt:lpstr>Refinance Types</vt:lpstr>
      <vt:lpstr>Construction Loans</vt:lpstr>
      <vt:lpstr>Construction Loan Types</vt:lpstr>
      <vt:lpstr>PowerPoint Presentation</vt:lpstr>
      <vt:lpstr>What’s Needed on a Loan Application?</vt:lpstr>
      <vt:lpstr>PowerPoint Presentation</vt:lpstr>
      <vt:lpstr>I. Type of Mortgage &amp; Terms</vt:lpstr>
      <vt:lpstr>PowerPoint Presentation</vt:lpstr>
      <vt:lpstr>PowerPoint Presentation</vt:lpstr>
      <vt:lpstr>PowerPoint Presentation</vt:lpstr>
      <vt:lpstr>III.  Borrower Information</vt:lpstr>
      <vt:lpstr>PowerPoint Presentation</vt:lpstr>
      <vt:lpstr>IV.  Employment Information</vt:lpstr>
      <vt:lpstr>PowerPoint Presentation</vt:lpstr>
      <vt:lpstr>V.  Income &amp; Combined Expense</vt:lpstr>
      <vt:lpstr>PowerPoint Presentation</vt:lpstr>
      <vt:lpstr>VI.  Assets &amp; Liabilities</vt:lpstr>
      <vt:lpstr>PowerPoint Presentation</vt:lpstr>
      <vt:lpstr>VII.  Details of Transaction</vt:lpstr>
      <vt:lpstr>PowerPoint Presentation</vt:lpstr>
      <vt:lpstr>VIII.  Declarations</vt:lpstr>
      <vt:lpstr>PowerPoint Presentation</vt:lpstr>
      <vt:lpstr>PowerPoint Presentation</vt:lpstr>
      <vt:lpstr>IX.  Acknowledgement &amp; Agreement</vt:lpstr>
      <vt:lpstr>PowerPoint Presentation</vt:lpstr>
      <vt:lpstr>Why is it important that the borrowers AND the Loan Officer sign the application?</vt:lpstr>
      <vt:lpstr>PowerPoint Presentation</vt:lpstr>
      <vt:lpstr>PowerPoint Presentation</vt:lpstr>
      <vt:lpstr>PowerPoint Presentation</vt:lpstr>
      <vt:lpstr>PowerPoint Presentation</vt:lpstr>
      <vt:lpstr>Calculating Income</vt:lpstr>
      <vt:lpstr>Hourly Income</vt:lpstr>
      <vt:lpstr>Hourly Income, Part Time</vt:lpstr>
      <vt:lpstr>Salaried Income</vt:lpstr>
      <vt:lpstr>Overtime Income</vt:lpstr>
      <vt:lpstr>Commissioned Income</vt:lpstr>
      <vt:lpstr>Bonus Income</vt:lpstr>
      <vt:lpstr>Retirement Income</vt:lpstr>
      <vt:lpstr>Rental Income</vt:lpstr>
      <vt:lpstr>Dividend/Interest Income</vt:lpstr>
      <vt:lpstr>Ratios in Mortgage</vt:lpstr>
      <vt:lpstr>Loan-to-Value Ratio (LTV)</vt:lpstr>
      <vt:lpstr>Cumulative/Combined Loan To Value (CLTV)</vt:lpstr>
      <vt:lpstr>Housing Ratio</vt:lpstr>
      <vt:lpstr>Example…</vt:lpstr>
      <vt:lpstr>Total Debt Ratio</vt:lpstr>
      <vt:lpstr>Example…</vt:lpstr>
      <vt:lpstr>Supporting Documentation</vt:lpstr>
      <vt:lpstr>What’s Included In A Loan File?</vt:lpstr>
      <vt:lpstr>Credit Report</vt:lpstr>
      <vt:lpstr>Credit Report Includes…</vt:lpstr>
      <vt:lpstr>Types of Credit Reports</vt:lpstr>
      <vt:lpstr>Single Bureau Credit Reports</vt:lpstr>
      <vt:lpstr>3 Bureau Credit Reports</vt:lpstr>
      <vt:lpstr>PowerPoint Presentation</vt:lpstr>
      <vt:lpstr>What is a Credit Score?</vt:lpstr>
      <vt:lpstr>Credit Score Risk Categories</vt:lpstr>
      <vt:lpstr>FICO Scores</vt:lpstr>
      <vt:lpstr>Components of FICO Scores</vt:lpstr>
      <vt:lpstr>FICO Components – Payment History</vt:lpstr>
      <vt:lpstr>FICO Components – Amounts Owed</vt:lpstr>
      <vt:lpstr>FICO Components – Length of Credit History</vt:lpstr>
      <vt:lpstr>FICO Components – Types of Credit Used</vt:lpstr>
      <vt:lpstr>FICO Components – New Credit</vt:lpstr>
      <vt:lpstr>PowerPoint Presentation</vt:lpstr>
      <vt:lpstr>What’s in the Credit Report</vt:lpstr>
      <vt:lpstr>Identifying Information</vt:lpstr>
      <vt:lpstr>Trade Lines</vt:lpstr>
      <vt:lpstr>Credit Inquiries</vt:lpstr>
      <vt:lpstr>Public Records &amp; Collection Items</vt:lpstr>
      <vt:lpstr>PowerPoint Presentation</vt:lpstr>
      <vt:lpstr>PowerPoint Presentation</vt:lpstr>
      <vt:lpstr>PowerPoint Presentation</vt:lpstr>
      <vt:lpstr>PowerPoint Presentation</vt:lpstr>
      <vt:lpstr>PowerPoint Presentation</vt:lpstr>
      <vt:lpstr>PowerPoint Presentation</vt:lpstr>
      <vt:lpstr>Independent Verifications</vt:lpstr>
      <vt:lpstr>The standard verifications are:</vt:lpstr>
      <vt:lpstr>Verification of Employment (VOE)</vt:lpstr>
      <vt:lpstr>Salary/Wage Earner/Part Time/2nd Job</vt:lpstr>
      <vt:lpstr>Overtime/Commission/Bonus</vt:lpstr>
      <vt:lpstr>Self-Employment</vt:lpstr>
      <vt:lpstr>Fixed Income – Social Security, Disability</vt:lpstr>
      <vt:lpstr>Rental Income</vt:lpstr>
      <vt:lpstr>Verification of Deposit (VOD)</vt:lpstr>
      <vt:lpstr>Verification of Rent/Mortgage (VOR/M)</vt:lpstr>
      <vt:lpstr>PowerPoint Presentation</vt:lpstr>
      <vt:lpstr>PowerPoint Presentation</vt:lpstr>
      <vt:lpstr>PowerPoint Presentation</vt:lpstr>
      <vt:lpstr> Congratulations!  You Have Completed the Training on Introduction to Mortgage Lending…  </vt:lpstr>
      <vt:lpstr>Thank You</vt:lpstr>
    </vt:vector>
  </TitlesOfParts>
  <Company>Tavant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Mortgage Lending</dc:title>
  <dc:creator>Jinesh Paul</dc:creator>
  <cp:lastModifiedBy>Rimjhin Garg</cp:lastModifiedBy>
  <cp:revision>46</cp:revision>
  <dcterms:created xsi:type="dcterms:W3CDTF">2015-04-14T09:42:02Z</dcterms:created>
  <dcterms:modified xsi:type="dcterms:W3CDTF">2017-08-17T05:50:40Z</dcterms:modified>
</cp:coreProperties>
</file>